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8" r:id="rId4"/>
    <p:sldId id="259" r:id="rId5"/>
    <p:sldId id="260" r:id="rId6"/>
    <p:sldId id="261" r:id="rId7"/>
    <p:sldId id="262" r:id="rId8"/>
    <p:sldId id="268" r:id="rId9"/>
    <p:sldId id="269"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2F4005-530A-4758-B813-98D712D5895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234491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F4005-530A-4758-B813-98D712D5895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2554073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F4005-530A-4758-B813-98D712D5895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3678948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2F4005-530A-4758-B813-98D712D5895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65913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2F4005-530A-4758-B813-98D712D5895C}" type="datetimeFigureOut">
              <a:rPr lang="en-US" smtClean="0"/>
              <a:t>3/11/2024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392841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2F4005-530A-4758-B813-98D712D5895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290276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2F4005-530A-4758-B813-98D712D5895C}" type="datetimeFigureOut">
              <a:rPr lang="en-US" smtClean="0"/>
              <a:t>3/11/2024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139228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2F4005-530A-4758-B813-98D712D5895C}" type="datetimeFigureOut">
              <a:rPr lang="en-US" smtClean="0"/>
              <a:t>3/11/2024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3285025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2F4005-530A-4758-B813-98D712D5895C}" type="datetimeFigureOut">
              <a:rPr lang="en-US" smtClean="0"/>
              <a:t>3/11/2024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478601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2F4005-530A-4758-B813-98D712D5895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154872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2F4005-530A-4758-B813-98D712D5895C}" type="datetimeFigureOut">
              <a:rPr lang="en-US" smtClean="0"/>
              <a:t>3/11/2024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109A0-70C1-41CB-9C16-58F45BCDA9EF}" type="slidenum">
              <a:rPr lang="en-US" smtClean="0"/>
              <a:t>‹#›</a:t>
            </a:fld>
            <a:endParaRPr lang="en-US"/>
          </a:p>
        </p:txBody>
      </p:sp>
    </p:spTree>
    <p:extLst>
      <p:ext uri="{BB962C8B-B14F-4D97-AF65-F5344CB8AC3E}">
        <p14:creationId xmlns:p14="http://schemas.microsoft.com/office/powerpoint/2010/main" val="61884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2F4005-530A-4758-B813-98D712D5895C}" type="datetimeFigureOut">
              <a:rPr lang="en-US" smtClean="0"/>
              <a:t>3/11/2024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109A0-70C1-41CB-9C16-58F45BCDA9EF}" type="slidenum">
              <a:rPr lang="en-US" smtClean="0"/>
              <a:t>‹#›</a:t>
            </a:fld>
            <a:endParaRPr lang="en-US"/>
          </a:p>
        </p:txBody>
      </p:sp>
    </p:spTree>
    <p:extLst>
      <p:ext uri="{BB962C8B-B14F-4D97-AF65-F5344CB8AC3E}">
        <p14:creationId xmlns:p14="http://schemas.microsoft.com/office/powerpoint/2010/main" val="3386167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5216" y="1161288"/>
            <a:ext cx="10698480" cy="3052763"/>
          </a:xfrm>
          <a:solidFill>
            <a:schemeClr val="accent6">
              <a:lumMod val="20000"/>
              <a:lumOff val="80000"/>
            </a:schemeClr>
          </a:solidFill>
        </p:spPr>
        <p:txBody>
          <a:bodyPr>
            <a:noAutofit/>
          </a:bodyPr>
          <a:lstStyle/>
          <a:p>
            <a:r>
              <a:rPr lang="en-US" sz="4400" dirty="0" err="1">
                <a:solidFill>
                  <a:srgbClr val="0000FF"/>
                </a:solidFill>
                <a:latin typeface="Aptos" panose="020B0004020202020204" pitchFamily="34" charset="0"/>
              </a:rPr>
              <a:t>Báo</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cáo</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triển</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khai</a:t>
            </a:r>
            <a:r>
              <a:rPr lang="en-US" sz="4400" dirty="0">
                <a:solidFill>
                  <a:srgbClr val="0000FF"/>
                </a:solidFill>
                <a:latin typeface="Aptos" panose="020B0004020202020204" pitchFamily="34" charset="0"/>
              </a:rPr>
              <a:t> </a:t>
            </a:r>
            <a:r>
              <a:rPr lang="vi-VN" sz="4400" dirty="0">
                <a:solidFill>
                  <a:srgbClr val="0000FF"/>
                </a:solidFill>
                <a:latin typeface="Aptos" panose="020B0004020202020204" pitchFamily="34" charset="0"/>
              </a:rPr>
              <a:t>Chương trình thí điểm An toàn sinh học và Kiểm soát dịch bệnh </a:t>
            </a:r>
            <a:br>
              <a:rPr lang="vi-VN" sz="4400" dirty="0">
                <a:solidFill>
                  <a:srgbClr val="0000FF"/>
                </a:solidFill>
                <a:latin typeface="Aptos" panose="020B0004020202020204" pitchFamily="34" charset="0"/>
              </a:rPr>
            </a:br>
            <a:r>
              <a:rPr lang="vi-VN" sz="4400" dirty="0">
                <a:solidFill>
                  <a:srgbClr val="0000FF"/>
                </a:solidFill>
                <a:latin typeface="Aptos" panose="020B0004020202020204" pitchFamily="34" charset="0"/>
              </a:rPr>
              <a:t>cho ngành chăn nuôi lợn Việt Nam</a:t>
            </a:r>
            <a:br>
              <a:rPr lang="vi-VN" sz="4400" dirty="0">
                <a:solidFill>
                  <a:srgbClr val="0000FF"/>
                </a:solidFill>
                <a:latin typeface="Aptos" panose="020B0004020202020204" pitchFamily="34" charset="0"/>
              </a:rPr>
            </a:br>
            <a:r>
              <a:rPr lang="en-US" sz="4400" dirty="0" err="1">
                <a:solidFill>
                  <a:srgbClr val="0000FF"/>
                </a:solidFill>
                <a:latin typeface="Aptos" panose="020B0004020202020204" pitchFamily="34" charset="0"/>
              </a:rPr>
              <a:t>theo</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tiêu</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chuẩn</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quốc</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tế</a:t>
            </a:r>
            <a:r>
              <a:rPr lang="en-US" sz="4400" dirty="0">
                <a:solidFill>
                  <a:srgbClr val="0000FF"/>
                </a:solidFill>
                <a:latin typeface="Aptos" panose="020B0004020202020204" pitchFamily="34" charset="0"/>
              </a:rPr>
              <a:t> do IFC </a:t>
            </a:r>
            <a:r>
              <a:rPr lang="en-US" sz="4400" dirty="0" err="1">
                <a:solidFill>
                  <a:srgbClr val="0000FF"/>
                </a:solidFill>
                <a:latin typeface="Aptos" panose="020B0004020202020204" pitchFamily="34" charset="0"/>
              </a:rPr>
              <a:t>hỗ</a:t>
            </a:r>
            <a:r>
              <a:rPr lang="en-US" sz="4400" dirty="0">
                <a:solidFill>
                  <a:srgbClr val="0000FF"/>
                </a:solidFill>
                <a:latin typeface="Aptos" panose="020B0004020202020204" pitchFamily="34" charset="0"/>
              </a:rPr>
              <a:t> </a:t>
            </a:r>
            <a:r>
              <a:rPr lang="en-US" sz="4400" dirty="0" err="1">
                <a:solidFill>
                  <a:srgbClr val="0000FF"/>
                </a:solidFill>
                <a:latin typeface="Aptos" panose="020B0004020202020204" pitchFamily="34" charset="0"/>
              </a:rPr>
              <a:t>trợ</a:t>
            </a:r>
            <a:endParaRPr lang="en-US" sz="4400" dirty="0">
              <a:solidFill>
                <a:srgbClr val="0000FF"/>
              </a:solidFill>
              <a:latin typeface="Aptos" panose="020B0004020202020204" pitchFamily="34" charset="0"/>
            </a:endParaRPr>
          </a:p>
        </p:txBody>
      </p:sp>
      <p:sp>
        <p:nvSpPr>
          <p:cNvPr id="3" name="Subtitle 2"/>
          <p:cNvSpPr>
            <a:spLocks noGrp="1"/>
          </p:cNvSpPr>
          <p:nvPr>
            <p:ph type="subTitle" idx="1"/>
          </p:nvPr>
        </p:nvSpPr>
        <p:spPr>
          <a:xfrm>
            <a:off x="6940296" y="4479862"/>
            <a:ext cx="3590544" cy="677354"/>
          </a:xfrm>
          <a:solidFill>
            <a:schemeClr val="accent2">
              <a:lumMod val="20000"/>
              <a:lumOff val="80000"/>
            </a:schemeClr>
          </a:solidFill>
        </p:spPr>
        <p:txBody>
          <a:bodyPr>
            <a:normAutofit fontScale="70000" lnSpcReduction="20000"/>
          </a:bodyPr>
          <a:lstStyle/>
          <a:p>
            <a:endParaRPr lang="en-US"/>
          </a:p>
          <a:p>
            <a:r>
              <a:rPr lang="en-US" sz="3300"/>
              <a:t>TS. Võ Trọng Thành</a:t>
            </a:r>
          </a:p>
        </p:txBody>
      </p:sp>
    </p:spTree>
    <p:extLst>
      <p:ext uri="{BB962C8B-B14F-4D97-AF65-F5344CB8AC3E}">
        <p14:creationId xmlns:p14="http://schemas.microsoft.com/office/powerpoint/2010/main" val="3377262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955" y="321858"/>
            <a:ext cx="11353800" cy="1325563"/>
          </a:xfrm>
        </p:spPr>
        <p:txBody>
          <a:bodyPr>
            <a:normAutofit/>
          </a:bodyPr>
          <a:lstStyle/>
          <a:p>
            <a:pPr algn="ctr"/>
            <a:r>
              <a:rPr lang="en-US" b="1" dirty="0" err="1">
                <a:solidFill>
                  <a:srgbClr val="0000FF"/>
                </a:solidFill>
              </a:rPr>
              <a:t>Tập</a:t>
            </a:r>
            <a:r>
              <a:rPr lang="en-US" b="1" dirty="0">
                <a:solidFill>
                  <a:srgbClr val="0000FF"/>
                </a:solidFill>
              </a:rPr>
              <a:t> </a:t>
            </a:r>
            <a:r>
              <a:rPr lang="en-US" b="1" dirty="0" err="1">
                <a:solidFill>
                  <a:srgbClr val="0000FF"/>
                </a:solidFill>
              </a:rPr>
              <a:t>huấn</a:t>
            </a:r>
            <a:r>
              <a:rPr lang="en-US" b="1" dirty="0">
                <a:solidFill>
                  <a:srgbClr val="0000FF"/>
                </a:solidFill>
              </a:rPr>
              <a:t> ban </a:t>
            </a:r>
            <a:r>
              <a:rPr lang="en-US" b="1" dirty="0" err="1">
                <a:solidFill>
                  <a:srgbClr val="0000FF"/>
                </a:solidFill>
              </a:rPr>
              <a:t>đầu</a:t>
            </a:r>
            <a:r>
              <a:rPr lang="en-US" b="1" dirty="0">
                <a:solidFill>
                  <a:srgbClr val="0000FF"/>
                </a:solidFill>
              </a:rPr>
              <a:t> </a:t>
            </a:r>
            <a:r>
              <a:rPr lang="en-US" b="1" dirty="0" err="1">
                <a:solidFill>
                  <a:srgbClr val="0000FF"/>
                </a:solidFill>
              </a:rPr>
              <a:t>về</a:t>
            </a:r>
            <a:r>
              <a:rPr lang="en-US" b="1" dirty="0">
                <a:solidFill>
                  <a:srgbClr val="0000FF"/>
                </a:solidFill>
              </a:rPr>
              <a:t> </a:t>
            </a:r>
            <a:r>
              <a:rPr lang="en-US" b="1" dirty="0" err="1">
                <a:solidFill>
                  <a:srgbClr val="0000FF"/>
                </a:solidFill>
              </a:rPr>
              <a:t>Bộ</a:t>
            </a:r>
            <a:r>
              <a:rPr lang="en-US" b="1" dirty="0">
                <a:solidFill>
                  <a:srgbClr val="0000FF"/>
                </a:solidFill>
              </a:rPr>
              <a:t> </a:t>
            </a:r>
            <a:r>
              <a:rPr lang="en-US" b="1" dirty="0" err="1">
                <a:solidFill>
                  <a:srgbClr val="0000FF"/>
                </a:solidFill>
              </a:rPr>
              <a:t>tiêu</a:t>
            </a:r>
            <a:r>
              <a:rPr lang="en-US" b="1" dirty="0">
                <a:solidFill>
                  <a:srgbClr val="0000FF"/>
                </a:solidFill>
              </a:rPr>
              <a:t> </a:t>
            </a:r>
            <a:r>
              <a:rPr lang="en-US" b="1" dirty="0" err="1">
                <a:solidFill>
                  <a:srgbClr val="0000FF"/>
                </a:solidFill>
              </a:rPr>
              <a:t>chí</a:t>
            </a:r>
            <a:r>
              <a:rPr lang="en-US" b="1" dirty="0">
                <a:solidFill>
                  <a:srgbClr val="0000FF"/>
                </a:solidFill>
              </a:rPr>
              <a:t> </a:t>
            </a:r>
            <a:r>
              <a:rPr lang="en-US" b="1" dirty="0" err="1">
                <a:solidFill>
                  <a:srgbClr val="0000FF"/>
                </a:solidFill>
              </a:rPr>
              <a:t>theo</a:t>
            </a:r>
            <a:r>
              <a:rPr lang="en-US" b="1" dirty="0">
                <a:solidFill>
                  <a:srgbClr val="0000FF"/>
                </a:solidFill>
              </a:rPr>
              <a:t> WOAH (OIE)</a:t>
            </a:r>
          </a:p>
        </p:txBody>
      </p:sp>
      <p:sp>
        <p:nvSpPr>
          <p:cNvPr id="4" name="Content Placeholder 3"/>
          <p:cNvSpPr>
            <a:spLocks noGrp="1"/>
          </p:cNvSpPr>
          <p:nvPr>
            <p:ph sz="half" idx="1"/>
          </p:nvPr>
        </p:nvSpPr>
        <p:spPr>
          <a:xfrm>
            <a:off x="393469" y="1855787"/>
            <a:ext cx="4930397" cy="2779626"/>
          </a:xfrm>
        </p:spPr>
        <p:txBody>
          <a:bodyPr/>
          <a:lstStyle/>
          <a:p>
            <a:r>
              <a:rPr lang="en-US" dirty="0"/>
              <a:t>Chi </a:t>
            </a:r>
            <a:r>
              <a:rPr lang="en-US" dirty="0" err="1"/>
              <a:t>cục</a:t>
            </a:r>
            <a:r>
              <a:rPr lang="en-US" dirty="0"/>
              <a:t> CN-TY </a:t>
            </a:r>
            <a:r>
              <a:rPr lang="en-US" dirty="0" err="1"/>
              <a:t>Bắc</a:t>
            </a:r>
            <a:r>
              <a:rPr lang="en-US" dirty="0"/>
              <a:t> Giang: 12/10/2022</a:t>
            </a:r>
          </a:p>
          <a:p>
            <a:r>
              <a:rPr lang="en-US" dirty="0"/>
              <a:t>Chi </a:t>
            </a:r>
            <a:r>
              <a:rPr lang="en-US" dirty="0" err="1"/>
              <a:t>cục</a:t>
            </a:r>
            <a:r>
              <a:rPr lang="en-US" dirty="0"/>
              <a:t> CN-TY </a:t>
            </a:r>
            <a:r>
              <a:rPr lang="en-US" dirty="0" err="1"/>
              <a:t>Nghệ</a:t>
            </a:r>
            <a:r>
              <a:rPr lang="en-US" dirty="0"/>
              <a:t> An: 18/10/2022</a:t>
            </a:r>
          </a:p>
          <a:p>
            <a:r>
              <a:rPr lang="en-US" dirty="0"/>
              <a:t>Chi </a:t>
            </a:r>
            <a:r>
              <a:rPr lang="en-US" dirty="0" err="1"/>
              <a:t>cục</a:t>
            </a:r>
            <a:r>
              <a:rPr lang="en-US" dirty="0"/>
              <a:t> CN-TY </a:t>
            </a:r>
            <a:r>
              <a:rPr lang="en-US" dirty="0" err="1"/>
              <a:t>Đắk</a:t>
            </a:r>
            <a:r>
              <a:rPr lang="en-US" dirty="0"/>
              <a:t> </a:t>
            </a:r>
            <a:r>
              <a:rPr lang="en-US" dirty="0" err="1"/>
              <a:t>Lắk</a:t>
            </a:r>
            <a:r>
              <a:rPr lang="en-US" dirty="0"/>
              <a:t>: 24/10/2022</a:t>
            </a:r>
          </a:p>
        </p:txBody>
      </p:sp>
      <p:sp>
        <p:nvSpPr>
          <p:cNvPr id="5" name="Content Placeholder 4"/>
          <p:cNvSpPr>
            <a:spLocks noGrp="1"/>
          </p:cNvSpPr>
          <p:nvPr>
            <p:ph sz="half" idx="2"/>
          </p:nvPr>
        </p:nvSpPr>
        <p:spPr>
          <a:xfrm>
            <a:off x="6172200" y="1825625"/>
            <a:ext cx="5181600" cy="2779626"/>
          </a:xfrm>
        </p:spPr>
        <p:txBody>
          <a:bodyPr/>
          <a:lstStyle/>
          <a:p>
            <a:r>
              <a:rPr lang="en-US" dirty="0" err="1"/>
              <a:t>Công</a:t>
            </a:r>
            <a:r>
              <a:rPr lang="en-US" dirty="0"/>
              <a:t> ty CP PT CN </a:t>
            </a:r>
            <a:r>
              <a:rPr lang="en-US" dirty="0" err="1"/>
              <a:t>Hòa</a:t>
            </a:r>
            <a:r>
              <a:rPr lang="en-US" dirty="0"/>
              <a:t> </a:t>
            </a:r>
            <a:r>
              <a:rPr lang="en-US" dirty="0" err="1"/>
              <a:t>Phát</a:t>
            </a:r>
            <a:r>
              <a:rPr lang="en-US" dirty="0"/>
              <a:t> (</a:t>
            </a:r>
            <a:r>
              <a:rPr lang="en-US" dirty="0" err="1"/>
              <a:t>Trại</a:t>
            </a:r>
            <a:r>
              <a:rPr lang="en-US" dirty="0"/>
              <a:t> </a:t>
            </a:r>
            <a:r>
              <a:rPr lang="en-US" dirty="0" err="1"/>
              <a:t>Sơn</a:t>
            </a:r>
            <a:r>
              <a:rPr lang="en-US" dirty="0"/>
              <a:t> </a:t>
            </a:r>
            <a:r>
              <a:rPr lang="en-US" dirty="0" err="1"/>
              <a:t>Động</a:t>
            </a:r>
            <a:r>
              <a:rPr lang="en-US" dirty="0"/>
              <a:t>): 13/10/2022</a:t>
            </a:r>
          </a:p>
          <a:p>
            <a:r>
              <a:rPr lang="en-US" dirty="0" err="1"/>
              <a:t>Công</a:t>
            </a:r>
            <a:r>
              <a:rPr lang="en-US" dirty="0"/>
              <a:t> ty CP Masan </a:t>
            </a:r>
            <a:r>
              <a:rPr lang="en-US" dirty="0" err="1"/>
              <a:t>MeatLife</a:t>
            </a:r>
            <a:r>
              <a:rPr lang="en-US" dirty="0"/>
              <a:t> (</a:t>
            </a:r>
            <a:r>
              <a:rPr lang="en-US" dirty="0" err="1"/>
              <a:t>Trại</a:t>
            </a:r>
            <a:r>
              <a:rPr lang="en-US" dirty="0"/>
              <a:t> </a:t>
            </a:r>
            <a:r>
              <a:rPr lang="en-US" dirty="0" err="1"/>
              <a:t>Quỳ</a:t>
            </a:r>
            <a:r>
              <a:rPr lang="en-US" dirty="0"/>
              <a:t> </a:t>
            </a:r>
            <a:r>
              <a:rPr lang="en-US" dirty="0" err="1"/>
              <a:t>Hợp</a:t>
            </a:r>
            <a:r>
              <a:rPr lang="en-US" dirty="0"/>
              <a:t>) : 19/10/2022</a:t>
            </a:r>
          </a:p>
          <a:p>
            <a:r>
              <a:rPr lang="en-US" dirty="0" err="1"/>
              <a:t>Công</a:t>
            </a:r>
            <a:r>
              <a:rPr lang="en-US" dirty="0"/>
              <a:t> ty TNHH De Hues Genetic (</a:t>
            </a:r>
            <a:r>
              <a:rPr lang="en-US" dirty="0" err="1"/>
              <a:t>Trại</a:t>
            </a:r>
            <a:r>
              <a:rPr lang="en-US" dirty="0"/>
              <a:t> </a:t>
            </a:r>
            <a:r>
              <a:rPr lang="en-US" dirty="0" err="1"/>
              <a:t>Cư</a:t>
            </a:r>
            <a:r>
              <a:rPr lang="en-US" dirty="0"/>
              <a:t> </a:t>
            </a:r>
            <a:r>
              <a:rPr lang="en-US" dirty="0" err="1"/>
              <a:t>M’Gar</a:t>
            </a:r>
            <a:r>
              <a:rPr lang="en-US" dirty="0"/>
              <a:t>): 25/10/2022</a:t>
            </a:r>
          </a:p>
        </p:txBody>
      </p:sp>
      <p:sp>
        <p:nvSpPr>
          <p:cNvPr id="3" name="Content Placeholder 3">
            <a:extLst>
              <a:ext uri="{FF2B5EF4-FFF2-40B4-BE49-F238E27FC236}">
                <a16:creationId xmlns:a16="http://schemas.microsoft.com/office/drawing/2014/main" id="{6A26D85B-EDE3-55A4-E4D5-94AF8DE4FDE5}"/>
              </a:ext>
            </a:extLst>
          </p:cNvPr>
          <p:cNvSpPr txBox="1">
            <a:spLocks/>
          </p:cNvSpPr>
          <p:nvPr/>
        </p:nvSpPr>
        <p:spPr>
          <a:xfrm>
            <a:off x="393469" y="4843780"/>
            <a:ext cx="5702531" cy="16490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err="1"/>
              <a:t>Đối</a:t>
            </a:r>
            <a:r>
              <a:rPr lang="en-US" b="1" dirty="0"/>
              <a:t> </a:t>
            </a:r>
            <a:r>
              <a:rPr lang="en-US" b="1" dirty="0" err="1"/>
              <a:t>tượng</a:t>
            </a:r>
            <a:r>
              <a:rPr lang="en-US" b="1" dirty="0"/>
              <a:t>: </a:t>
            </a:r>
            <a:r>
              <a:rPr lang="en-US" dirty="0" err="1"/>
              <a:t>Cán</a:t>
            </a:r>
            <a:r>
              <a:rPr lang="en-US" dirty="0"/>
              <a:t> </a:t>
            </a:r>
            <a:r>
              <a:rPr lang="en-US" dirty="0" err="1"/>
              <a:t>bộ</a:t>
            </a:r>
            <a:r>
              <a:rPr lang="en-US" dirty="0"/>
              <a:t> </a:t>
            </a:r>
            <a:r>
              <a:rPr lang="en-US" dirty="0" err="1"/>
              <a:t>kĩ</a:t>
            </a:r>
            <a:r>
              <a:rPr lang="en-US" dirty="0"/>
              <a:t> </a:t>
            </a:r>
            <a:r>
              <a:rPr lang="en-US" dirty="0" err="1"/>
              <a:t>thuật</a:t>
            </a:r>
            <a:r>
              <a:rPr lang="en-US" dirty="0"/>
              <a:t> </a:t>
            </a:r>
            <a:r>
              <a:rPr lang="en-US" dirty="0" err="1"/>
              <a:t>của</a:t>
            </a:r>
            <a:r>
              <a:rPr lang="en-US" dirty="0"/>
              <a:t> </a:t>
            </a:r>
            <a:r>
              <a:rPr lang="en-US" dirty="0" err="1"/>
              <a:t>các</a:t>
            </a:r>
            <a:r>
              <a:rPr lang="en-US" dirty="0"/>
              <a:t> Chi </a:t>
            </a:r>
            <a:r>
              <a:rPr lang="en-US" dirty="0" err="1"/>
              <a:t>cục</a:t>
            </a:r>
            <a:r>
              <a:rPr lang="en-US" dirty="0"/>
              <a:t> </a:t>
            </a:r>
            <a:r>
              <a:rPr lang="en-US" dirty="0" err="1"/>
              <a:t>và</a:t>
            </a:r>
            <a:r>
              <a:rPr lang="en-US" dirty="0"/>
              <a:t> </a:t>
            </a:r>
            <a:r>
              <a:rPr lang="en-US" dirty="0" err="1"/>
              <a:t>Trạm</a:t>
            </a:r>
            <a:r>
              <a:rPr lang="en-US" dirty="0"/>
              <a:t> </a:t>
            </a:r>
            <a:r>
              <a:rPr lang="en-US" dirty="0" err="1"/>
              <a:t>kiểm</a:t>
            </a:r>
            <a:r>
              <a:rPr lang="en-US" dirty="0"/>
              <a:t> </a:t>
            </a:r>
            <a:r>
              <a:rPr lang="en-US" dirty="0" err="1"/>
              <a:t>dịch</a:t>
            </a:r>
            <a:r>
              <a:rPr lang="en-US" dirty="0"/>
              <a:t> </a:t>
            </a:r>
            <a:r>
              <a:rPr lang="en-US" dirty="0" err="1"/>
              <a:t>đầu</a:t>
            </a:r>
            <a:r>
              <a:rPr lang="en-US" dirty="0"/>
              <a:t> </a:t>
            </a:r>
            <a:r>
              <a:rPr lang="en-US" dirty="0" err="1"/>
              <a:t>mối</a:t>
            </a:r>
            <a:endParaRPr lang="en-US" dirty="0"/>
          </a:p>
          <a:p>
            <a:pPr marL="0" indent="0">
              <a:buNone/>
            </a:pPr>
            <a:r>
              <a:rPr lang="en-US" b="1" dirty="0" err="1"/>
              <a:t>Tổng</a:t>
            </a:r>
            <a:r>
              <a:rPr lang="en-US" b="1" dirty="0"/>
              <a:t> </a:t>
            </a:r>
            <a:r>
              <a:rPr lang="en-US" b="1" dirty="0" err="1"/>
              <a:t>số</a:t>
            </a:r>
            <a:r>
              <a:rPr lang="en-US" b="1" dirty="0"/>
              <a:t> </a:t>
            </a:r>
            <a:r>
              <a:rPr lang="en-US" b="1" dirty="0" err="1"/>
              <a:t>người</a:t>
            </a:r>
            <a:r>
              <a:rPr lang="en-US" b="1" dirty="0"/>
              <a:t> </a:t>
            </a:r>
            <a:r>
              <a:rPr lang="en-US" b="1" dirty="0" err="1"/>
              <a:t>được</a:t>
            </a:r>
            <a:r>
              <a:rPr lang="en-US" b="1" dirty="0"/>
              <a:t> </a:t>
            </a:r>
            <a:r>
              <a:rPr lang="en-US" b="1" dirty="0" err="1"/>
              <a:t>tập</a:t>
            </a:r>
            <a:r>
              <a:rPr lang="en-US" b="1" dirty="0"/>
              <a:t> </a:t>
            </a:r>
            <a:r>
              <a:rPr lang="en-US" b="1" dirty="0" err="1"/>
              <a:t>huấn</a:t>
            </a:r>
            <a:r>
              <a:rPr lang="en-US" b="1" dirty="0"/>
              <a:t>: </a:t>
            </a:r>
            <a:r>
              <a:rPr lang="en-US" dirty="0"/>
              <a:t>32</a:t>
            </a:r>
          </a:p>
        </p:txBody>
      </p:sp>
      <p:sp>
        <p:nvSpPr>
          <p:cNvPr id="6" name="Content Placeholder 3">
            <a:extLst>
              <a:ext uri="{FF2B5EF4-FFF2-40B4-BE49-F238E27FC236}">
                <a16:creationId xmlns:a16="http://schemas.microsoft.com/office/drawing/2014/main" id="{794432AC-5E96-F908-4439-E99F43AD6CA1}"/>
              </a:ext>
            </a:extLst>
          </p:cNvPr>
          <p:cNvSpPr txBox="1">
            <a:spLocks/>
          </p:cNvSpPr>
          <p:nvPr/>
        </p:nvSpPr>
        <p:spPr>
          <a:xfrm>
            <a:off x="6489469" y="4740188"/>
            <a:ext cx="5702531" cy="16490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err="1"/>
              <a:t>Đối</a:t>
            </a:r>
            <a:r>
              <a:rPr lang="en-US" b="1" dirty="0"/>
              <a:t> </a:t>
            </a:r>
            <a:r>
              <a:rPr lang="en-US" b="1" dirty="0" err="1"/>
              <a:t>tượng</a:t>
            </a:r>
            <a:r>
              <a:rPr lang="en-US" b="1"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cán</a:t>
            </a:r>
            <a:r>
              <a:rPr lang="en-US" dirty="0"/>
              <a:t> </a:t>
            </a:r>
            <a:r>
              <a:rPr lang="en-US" dirty="0" err="1"/>
              <a:t>bộ</a:t>
            </a:r>
            <a:r>
              <a:rPr lang="en-US" dirty="0"/>
              <a:t> </a:t>
            </a:r>
            <a:r>
              <a:rPr lang="en-US" dirty="0" err="1"/>
              <a:t>thú</a:t>
            </a:r>
            <a:r>
              <a:rPr lang="en-US" dirty="0"/>
              <a:t> y, </a:t>
            </a:r>
            <a:r>
              <a:rPr lang="en-US" dirty="0" err="1"/>
              <a:t>cán</a:t>
            </a:r>
            <a:r>
              <a:rPr lang="en-US" dirty="0"/>
              <a:t> </a:t>
            </a:r>
            <a:r>
              <a:rPr lang="en-US" dirty="0" err="1"/>
              <a:t>bộ</a:t>
            </a:r>
            <a:r>
              <a:rPr lang="en-US" dirty="0"/>
              <a:t> </a:t>
            </a:r>
            <a:r>
              <a:rPr lang="en-US" dirty="0" err="1"/>
              <a:t>các</a:t>
            </a:r>
            <a:r>
              <a:rPr lang="en-US" dirty="0"/>
              <a:t> </a:t>
            </a:r>
            <a:r>
              <a:rPr lang="en-US" dirty="0" err="1"/>
              <a:t>phòng</a:t>
            </a:r>
            <a:r>
              <a:rPr lang="en-US" dirty="0"/>
              <a:t> </a:t>
            </a:r>
            <a:r>
              <a:rPr lang="en-US" dirty="0" err="1"/>
              <a:t>chuyên</a:t>
            </a:r>
            <a:r>
              <a:rPr lang="en-US" dirty="0"/>
              <a:t> </a:t>
            </a:r>
            <a:r>
              <a:rPr lang="en-US" dirty="0" err="1"/>
              <a:t>môn</a:t>
            </a:r>
            <a:r>
              <a:rPr lang="en-US" dirty="0"/>
              <a:t> </a:t>
            </a:r>
            <a:r>
              <a:rPr lang="en-US" dirty="0" err="1"/>
              <a:t>của</a:t>
            </a:r>
            <a:r>
              <a:rPr lang="en-US" dirty="0"/>
              <a:t> </a:t>
            </a:r>
            <a:r>
              <a:rPr lang="en-US" dirty="0" err="1"/>
              <a:t>cty</a:t>
            </a:r>
            <a:r>
              <a:rPr lang="en-US" dirty="0"/>
              <a:t>, </a:t>
            </a:r>
            <a:r>
              <a:rPr lang="en-US" dirty="0" err="1"/>
              <a:t>quản</a:t>
            </a:r>
            <a:r>
              <a:rPr lang="en-US" dirty="0"/>
              <a:t> </a:t>
            </a:r>
            <a:r>
              <a:rPr lang="en-US" dirty="0" err="1"/>
              <a:t>đốc</a:t>
            </a:r>
            <a:r>
              <a:rPr lang="en-US" dirty="0"/>
              <a:t> </a:t>
            </a:r>
            <a:r>
              <a:rPr lang="en-US" dirty="0" err="1"/>
              <a:t>của</a:t>
            </a:r>
            <a:r>
              <a:rPr lang="en-US" dirty="0"/>
              <a:t> </a:t>
            </a:r>
            <a:r>
              <a:rPr lang="en-US" dirty="0" err="1"/>
              <a:t>các</a:t>
            </a:r>
            <a:r>
              <a:rPr lang="en-US" dirty="0"/>
              <a:t> </a:t>
            </a:r>
            <a:r>
              <a:rPr lang="en-US" dirty="0" err="1"/>
              <a:t>trại</a:t>
            </a:r>
            <a:endParaRPr lang="en-US" dirty="0"/>
          </a:p>
          <a:p>
            <a:pPr marL="0" indent="0">
              <a:buNone/>
            </a:pPr>
            <a:r>
              <a:rPr lang="en-US" b="1" dirty="0" err="1"/>
              <a:t>Tổng</a:t>
            </a:r>
            <a:r>
              <a:rPr lang="en-US" b="1" dirty="0"/>
              <a:t> </a:t>
            </a:r>
            <a:r>
              <a:rPr lang="en-US" b="1" dirty="0" err="1"/>
              <a:t>số</a:t>
            </a:r>
            <a:r>
              <a:rPr lang="en-US" b="1" dirty="0"/>
              <a:t> </a:t>
            </a:r>
            <a:r>
              <a:rPr lang="en-US" b="1" dirty="0" err="1"/>
              <a:t>người</a:t>
            </a:r>
            <a:r>
              <a:rPr lang="en-US" b="1" dirty="0"/>
              <a:t> </a:t>
            </a:r>
            <a:r>
              <a:rPr lang="en-US" b="1" dirty="0" err="1"/>
              <a:t>được</a:t>
            </a:r>
            <a:r>
              <a:rPr lang="en-US" b="1" dirty="0"/>
              <a:t> </a:t>
            </a:r>
            <a:r>
              <a:rPr lang="en-US" b="1" dirty="0" err="1"/>
              <a:t>tập</a:t>
            </a:r>
            <a:r>
              <a:rPr lang="en-US" b="1" dirty="0"/>
              <a:t> </a:t>
            </a:r>
            <a:r>
              <a:rPr lang="en-US" b="1" dirty="0" err="1"/>
              <a:t>huấn</a:t>
            </a:r>
            <a:r>
              <a:rPr lang="en-US" b="1" dirty="0"/>
              <a:t>: </a:t>
            </a:r>
            <a:r>
              <a:rPr lang="en-US" dirty="0"/>
              <a:t>35</a:t>
            </a:r>
          </a:p>
        </p:txBody>
      </p:sp>
      <p:cxnSp>
        <p:nvCxnSpPr>
          <p:cNvPr id="8" name="Straight Connector 7">
            <a:extLst>
              <a:ext uri="{FF2B5EF4-FFF2-40B4-BE49-F238E27FC236}">
                <a16:creationId xmlns:a16="http://schemas.microsoft.com/office/drawing/2014/main" id="{2FB3FEF8-AC72-7B6F-9FC0-AB891968DD1E}"/>
              </a:ext>
            </a:extLst>
          </p:cNvPr>
          <p:cNvCxnSpPr>
            <a:cxnSpLocks/>
          </p:cNvCxnSpPr>
          <p:nvPr/>
        </p:nvCxnSpPr>
        <p:spPr>
          <a:xfrm>
            <a:off x="5847127" y="1825625"/>
            <a:ext cx="86394" cy="4563658"/>
          </a:xfrm>
          <a:prstGeom prst="line">
            <a:avLst/>
          </a:prstGeom>
          <a:ln w="28575"/>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579124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err="1">
                <a:solidFill>
                  <a:srgbClr val="0000FF"/>
                </a:solidFill>
              </a:rPr>
              <a:t>Kết</a:t>
            </a:r>
            <a:r>
              <a:rPr lang="en-US" b="1" dirty="0">
                <a:solidFill>
                  <a:srgbClr val="0000FF"/>
                </a:solidFill>
              </a:rPr>
              <a:t> </a:t>
            </a:r>
            <a:r>
              <a:rPr lang="en-US" b="1" dirty="0" err="1">
                <a:solidFill>
                  <a:srgbClr val="0000FF"/>
                </a:solidFill>
              </a:rPr>
              <a:t>quả</a:t>
            </a:r>
            <a:r>
              <a:rPr lang="en-US" b="1" dirty="0">
                <a:solidFill>
                  <a:srgbClr val="0000FF"/>
                </a:solidFill>
              </a:rPr>
              <a:t> </a:t>
            </a:r>
            <a:r>
              <a:rPr lang="en-US" b="1" dirty="0" err="1">
                <a:solidFill>
                  <a:srgbClr val="0000FF"/>
                </a:solidFill>
              </a:rPr>
              <a:t>bước</a:t>
            </a:r>
            <a:r>
              <a:rPr lang="en-US" b="1" dirty="0">
                <a:solidFill>
                  <a:srgbClr val="0000FF"/>
                </a:solidFill>
              </a:rPr>
              <a:t> </a:t>
            </a:r>
            <a:r>
              <a:rPr lang="en-US" b="1" dirty="0" err="1">
                <a:solidFill>
                  <a:srgbClr val="0000FF"/>
                </a:solidFill>
              </a:rPr>
              <a:t>đầu</a:t>
            </a:r>
            <a:r>
              <a:rPr lang="en-US" b="1" dirty="0">
                <a:solidFill>
                  <a:srgbClr val="0000FF"/>
                </a:solidFill>
              </a:rPr>
              <a:t> </a:t>
            </a:r>
            <a:r>
              <a:rPr lang="en-US" b="1" dirty="0" err="1">
                <a:solidFill>
                  <a:srgbClr val="0000FF"/>
                </a:solidFill>
              </a:rPr>
              <a:t>xây</a:t>
            </a:r>
            <a:r>
              <a:rPr lang="en-US" b="1" dirty="0">
                <a:solidFill>
                  <a:srgbClr val="0000FF"/>
                </a:solidFill>
              </a:rPr>
              <a:t> </a:t>
            </a:r>
            <a:r>
              <a:rPr lang="en-US" b="1" dirty="0" err="1">
                <a:solidFill>
                  <a:srgbClr val="0000FF"/>
                </a:solidFill>
              </a:rPr>
              <a:t>dựng</a:t>
            </a:r>
            <a:r>
              <a:rPr lang="en-US" b="1" dirty="0">
                <a:solidFill>
                  <a:srgbClr val="0000FF"/>
                </a:solidFill>
              </a:rPr>
              <a:t> </a:t>
            </a:r>
            <a:r>
              <a:rPr lang="en-US" b="1" dirty="0" err="1">
                <a:solidFill>
                  <a:srgbClr val="0000FF"/>
                </a:solidFill>
              </a:rPr>
              <a:t>Sổ</a:t>
            </a:r>
            <a:r>
              <a:rPr lang="en-US" b="1" dirty="0">
                <a:solidFill>
                  <a:srgbClr val="0000FF"/>
                </a:solidFill>
              </a:rPr>
              <a:t> </a:t>
            </a:r>
            <a:r>
              <a:rPr lang="en-US" b="1" dirty="0" err="1">
                <a:solidFill>
                  <a:srgbClr val="0000FF"/>
                </a:solidFill>
              </a:rPr>
              <a:t>tay</a:t>
            </a:r>
            <a:r>
              <a:rPr lang="en-US" b="1" dirty="0">
                <a:solidFill>
                  <a:srgbClr val="0000FF"/>
                </a:solidFill>
              </a:rPr>
              <a:t> ATSH </a:t>
            </a:r>
            <a:r>
              <a:rPr lang="en-US" b="1" dirty="0" err="1">
                <a:solidFill>
                  <a:srgbClr val="0000FF"/>
                </a:solidFill>
              </a:rPr>
              <a:t>của</a:t>
            </a:r>
            <a:r>
              <a:rPr lang="en-US" b="1" dirty="0">
                <a:solidFill>
                  <a:srgbClr val="0000FF"/>
                </a:solidFill>
              </a:rPr>
              <a:t> </a:t>
            </a:r>
            <a:r>
              <a:rPr lang="en-US" b="1" dirty="0" err="1">
                <a:solidFill>
                  <a:srgbClr val="0000FF"/>
                </a:solidFill>
              </a:rPr>
              <a:t>các</a:t>
            </a:r>
            <a:r>
              <a:rPr lang="en-US" b="1" dirty="0">
                <a:solidFill>
                  <a:srgbClr val="0000FF"/>
                </a:solidFill>
              </a:rPr>
              <a:t> </a:t>
            </a:r>
            <a:r>
              <a:rPr lang="en-US" b="1" dirty="0" err="1">
                <a:solidFill>
                  <a:srgbClr val="0000FF"/>
                </a:solidFill>
              </a:rPr>
              <a:t>công</a:t>
            </a:r>
            <a:r>
              <a:rPr lang="en-US" b="1" dirty="0">
                <a:solidFill>
                  <a:srgbClr val="0000FF"/>
                </a:solidFill>
              </a:rPr>
              <a:t> ty </a:t>
            </a:r>
            <a:r>
              <a:rPr lang="en-US" b="1" dirty="0" err="1">
                <a:solidFill>
                  <a:srgbClr val="0000FF"/>
                </a:solidFill>
              </a:rPr>
              <a:t>tham</a:t>
            </a:r>
            <a:r>
              <a:rPr lang="en-US" b="1" dirty="0">
                <a:solidFill>
                  <a:srgbClr val="0000FF"/>
                </a:solidFill>
              </a:rPr>
              <a:t> </a:t>
            </a:r>
            <a:r>
              <a:rPr lang="en-US" b="1" dirty="0" err="1">
                <a:solidFill>
                  <a:srgbClr val="0000FF"/>
                </a:solidFill>
              </a:rPr>
              <a:t>gia</a:t>
            </a:r>
            <a:r>
              <a:rPr lang="en-US" b="1" dirty="0">
                <a:solidFill>
                  <a:srgbClr val="0000FF"/>
                </a:solidFill>
              </a:rPr>
              <a:t> </a:t>
            </a:r>
            <a:r>
              <a:rPr lang="en-US" b="1" dirty="0" err="1">
                <a:solidFill>
                  <a:srgbClr val="0000FF"/>
                </a:solidFill>
              </a:rPr>
              <a:t>Chương</a:t>
            </a:r>
            <a:r>
              <a:rPr lang="en-US" b="1" dirty="0">
                <a:solidFill>
                  <a:srgbClr val="0000FF"/>
                </a:solidFill>
              </a:rPr>
              <a:t> </a:t>
            </a:r>
            <a:r>
              <a:rPr lang="en-US" b="1" dirty="0" err="1">
                <a:solidFill>
                  <a:srgbClr val="0000FF"/>
                </a:solidFill>
              </a:rPr>
              <a:t>trình</a:t>
            </a:r>
            <a:endParaRPr lang="en-US" b="1" dirty="0">
              <a:solidFill>
                <a:srgbClr val="0000FF"/>
              </a:solidFill>
            </a:endParaRPr>
          </a:p>
        </p:txBody>
      </p:sp>
      <p:sp>
        <p:nvSpPr>
          <p:cNvPr id="3" name="Content Placeholder 2"/>
          <p:cNvSpPr>
            <a:spLocks noGrp="1"/>
          </p:cNvSpPr>
          <p:nvPr>
            <p:ph idx="1"/>
          </p:nvPr>
        </p:nvSpPr>
        <p:spPr>
          <a:xfrm>
            <a:off x="620487" y="1840140"/>
            <a:ext cx="6466114" cy="4351338"/>
          </a:xfrm>
        </p:spPr>
        <p:txBody>
          <a:bodyPr/>
          <a:lstStyle/>
          <a:p>
            <a:r>
              <a:rPr lang="en-US" b="1" dirty="0" err="1"/>
              <a:t>Công</a:t>
            </a:r>
            <a:r>
              <a:rPr lang="en-US" b="1" dirty="0"/>
              <a:t> ty CP Masan </a:t>
            </a:r>
            <a:r>
              <a:rPr lang="en-US" b="1" dirty="0" err="1"/>
              <a:t>MeatLife</a:t>
            </a:r>
            <a:r>
              <a:rPr lang="en-US" dirty="0"/>
              <a:t>: </a:t>
            </a:r>
            <a:r>
              <a:rPr lang="en-US" dirty="0" err="1"/>
              <a:t>đã</a:t>
            </a:r>
            <a:r>
              <a:rPr lang="en-US" dirty="0"/>
              <a:t> </a:t>
            </a:r>
            <a:r>
              <a:rPr lang="en-US" dirty="0" err="1"/>
              <a:t>hoàn</a:t>
            </a:r>
            <a:r>
              <a:rPr lang="en-US" dirty="0"/>
              <a:t> </a:t>
            </a:r>
            <a:r>
              <a:rPr lang="en-US" dirty="0" err="1"/>
              <a:t>thiện</a:t>
            </a:r>
            <a:r>
              <a:rPr lang="en-US" dirty="0"/>
              <a:t> </a:t>
            </a:r>
            <a:r>
              <a:rPr lang="en-US" dirty="0" err="1"/>
              <a:t>dự</a:t>
            </a:r>
            <a:r>
              <a:rPr lang="en-US" dirty="0"/>
              <a:t> </a:t>
            </a:r>
            <a:r>
              <a:rPr lang="en-US" dirty="0" err="1"/>
              <a:t>thảo</a:t>
            </a:r>
            <a:r>
              <a:rPr lang="en-US" dirty="0"/>
              <a:t> </a:t>
            </a:r>
            <a:r>
              <a:rPr lang="en-US" dirty="0" err="1"/>
              <a:t>sổ</a:t>
            </a:r>
            <a:r>
              <a:rPr lang="en-US" dirty="0"/>
              <a:t> </a:t>
            </a:r>
            <a:r>
              <a:rPr lang="en-US" dirty="0" err="1"/>
              <a:t>tay</a:t>
            </a:r>
            <a:r>
              <a:rPr lang="en-US" dirty="0"/>
              <a:t> ATSH </a:t>
            </a:r>
            <a:r>
              <a:rPr lang="en-US" dirty="0" err="1"/>
              <a:t>và</a:t>
            </a:r>
            <a:r>
              <a:rPr lang="en-US" dirty="0"/>
              <a:t> </a:t>
            </a:r>
            <a:r>
              <a:rPr lang="en-US" dirty="0" err="1"/>
              <a:t>nộp</a:t>
            </a:r>
            <a:r>
              <a:rPr lang="en-US" dirty="0"/>
              <a:t> </a:t>
            </a:r>
            <a:r>
              <a:rPr lang="en-US" dirty="0" err="1"/>
              <a:t>cho</a:t>
            </a:r>
            <a:r>
              <a:rPr lang="en-US" dirty="0"/>
              <a:t> BQL (</a:t>
            </a:r>
            <a:r>
              <a:rPr lang="en-US" dirty="0" err="1"/>
              <a:t>đại</a:t>
            </a:r>
            <a:r>
              <a:rPr lang="en-US" dirty="0"/>
              <a:t> </a:t>
            </a:r>
            <a:r>
              <a:rPr lang="en-US" dirty="0" err="1"/>
              <a:t>diện</a:t>
            </a:r>
            <a:r>
              <a:rPr lang="en-US" dirty="0"/>
              <a:t> </a:t>
            </a:r>
            <a:r>
              <a:rPr lang="en-US" dirty="0" err="1"/>
              <a:t>là</a:t>
            </a:r>
            <a:r>
              <a:rPr lang="en-US" dirty="0"/>
              <a:t> </a:t>
            </a:r>
            <a:r>
              <a:rPr lang="en-US" dirty="0" err="1"/>
              <a:t>Cục</a:t>
            </a:r>
            <a:r>
              <a:rPr lang="en-US" dirty="0"/>
              <a:t> CN) </a:t>
            </a:r>
            <a:r>
              <a:rPr lang="en-US" dirty="0" err="1">
                <a:solidFill>
                  <a:srgbClr val="FF0000"/>
                </a:solidFill>
              </a:rPr>
              <a:t>ngày</a:t>
            </a:r>
            <a:r>
              <a:rPr lang="en-US" dirty="0">
                <a:solidFill>
                  <a:srgbClr val="FF0000"/>
                </a:solidFill>
              </a:rPr>
              <a:t>          /2023</a:t>
            </a:r>
          </a:p>
          <a:p>
            <a:r>
              <a:rPr lang="en-US" b="1" dirty="0" err="1"/>
              <a:t>Công</a:t>
            </a:r>
            <a:r>
              <a:rPr lang="en-US" b="1" dirty="0"/>
              <a:t> ty CP PT CN </a:t>
            </a:r>
            <a:r>
              <a:rPr lang="en-US" b="1" dirty="0" err="1"/>
              <a:t>Hòa</a:t>
            </a:r>
            <a:r>
              <a:rPr lang="en-US" b="1" dirty="0"/>
              <a:t> </a:t>
            </a:r>
            <a:r>
              <a:rPr lang="en-US" b="1" dirty="0" err="1"/>
              <a:t>Phát</a:t>
            </a:r>
            <a:r>
              <a:rPr lang="en-US" dirty="0"/>
              <a:t>: </a:t>
            </a:r>
            <a:r>
              <a:rPr lang="en-US" dirty="0" err="1"/>
              <a:t>đang</a:t>
            </a:r>
            <a:r>
              <a:rPr lang="en-US" dirty="0"/>
              <a:t> </a:t>
            </a:r>
            <a:r>
              <a:rPr lang="en-US" dirty="0" err="1"/>
              <a:t>hoàn</a:t>
            </a:r>
            <a:r>
              <a:rPr lang="en-US" dirty="0"/>
              <a:t> </a:t>
            </a:r>
            <a:r>
              <a:rPr lang="en-US" dirty="0" err="1"/>
              <a:t>thiện</a:t>
            </a:r>
            <a:r>
              <a:rPr lang="en-US" dirty="0"/>
              <a:t> </a:t>
            </a:r>
            <a:r>
              <a:rPr lang="en-US" dirty="0" err="1"/>
              <a:t>dự</a:t>
            </a:r>
            <a:r>
              <a:rPr lang="en-US" dirty="0"/>
              <a:t> </a:t>
            </a:r>
            <a:r>
              <a:rPr lang="en-US" dirty="0" err="1"/>
              <a:t>thảo</a:t>
            </a:r>
            <a:r>
              <a:rPr lang="en-US" dirty="0"/>
              <a:t> </a:t>
            </a:r>
            <a:r>
              <a:rPr lang="en-US" dirty="0" err="1"/>
              <a:t>sổ</a:t>
            </a:r>
            <a:r>
              <a:rPr lang="en-US" dirty="0"/>
              <a:t> </a:t>
            </a:r>
            <a:r>
              <a:rPr lang="en-US" dirty="0" err="1"/>
              <a:t>tay</a:t>
            </a:r>
            <a:r>
              <a:rPr lang="en-US" dirty="0"/>
              <a:t> ATSH </a:t>
            </a:r>
            <a:r>
              <a:rPr lang="en-US" dirty="0" err="1"/>
              <a:t>và</a:t>
            </a:r>
            <a:r>
              <a:rPr lang="en-US" dirty="0"/>
              <a:t> </a:t>
            </a:r>
            <a:r>
              <a:rPr lang="en-US" dirty="0" err="1"/>
              <a:t>dự</a:t>
            </a:r>
            <a:r>
              <a:rPr lang="en-US" dirty="0"/>
              <a:t> </a:t>
            </a:r>
            <a:r>
              <a:rPr lang="en-US" dirty="0" err="1"/>
              <a:t>kiến</a:t>
            </a:r>
            <a:r>
              <a:rPr lang="en-US" dirty="0"/>
              <a:t> </a:t>
            </a:r>
            <a:r>
              <a:rPr lang="en-US" dirty="0" err="1"/>
              <a:t>nộp</a:t>
            </a:r>
            <a:r>
              <a:rPr lang="en-US" dirty="0"/>
              <a:t> </a:t>
            </a:r>
            <a:r>
              <a:rPr lang="en-US" dirty="0" err="1"/>
              <a:t>cho</a:t>
            </a:r>
            <a:r>
              <a:rPr lang="en-US" dirty="0"/>
              <a:t> BQL (</a:t>
            </a:r>
            <a:r>
              <a:rPr lang="en-US" dirty="0" err="1"/>
              <a:t>đại</a:t>
            </a:r>
            <a:r>
              <a:rPr lang="en-US" dirty="0"/>
              <a:t> </a:t>
            </a:r>
            <a:r>
              <a:rPr lang="en-US" dirty="0" err="1"/>
              <a:t>diện</a:t>
            </a:r>
            <a:r>
              <a:rPr lang="en-US" dirty="0"/>
              <a:t> </a:t>
            </a:r>
            <a:r>
              <a:rPr lang="en-US" dirty="0" err="1"/>
              <a:t>là</a:t>
            </a:r>
            <a:r>
              <a:rPr lang="en-US" dirty="0"/>
              <a:t> </a:t>
            </a:r>
            <a:r>
              <a:rPr lang="en-US" dirty="0" err="1"/>
              <a:t>Cục</a:t>
            </a:r>
            <a:r>
              <a:rPr lang="en-US" dirty="0"/>
              <a:t> CN) </a:t>
            </a:r>
            <a:r>
              <a:rPr lang="en-US" dirty="0" err="1"/>
              <a:t>vào</a:t>
            </a:r>
            <a:r>
              <a:rPr lang="en-US" dirty="0"/>
              <a:t> 5/2023</a:t>
            </a:r>
          </a:p>
          <a:p>
            <a:r>
              <a:rPr lang="en-US" b="1" dirty="0" err="1"/>
              <a:t>Công</a:t>
            </a:r>
            <a:r>
              <a:rPr lang="en-US" b="1" dirty="0"/>
              <a:t> ty TNHH De Hues Genetic</a:t>
            </a:r>
            <a:r>
              <a:rPr lang="en-US" dirty="0"/>
              <a:t>: </a:t>
            </a:r>
            <a:r>
              <a:rPr lang="en-US" dirty="0" err="1"/>
              <a:t>đang</a:t>
            </a:r>
            <a:r>
              <a:rPr lang="en-US" dirty="0"/>
              <a:t> </a:t>
            </a:r>
            <a:r>
              <a:rPr lang="en-US" dirty="0" err="1"/>
              <a:t>hoàn</a:t>
            </a:r>
            <a:r>
              <a:rPr lang="en-US" dirty="0"/>
              <a:t> </a:t>
            </a:r>
            <a:r>
              <a:rPr lang="en-US" dirty="0" err="1"/>
              <a:t>thiện</a:t>
            </a:r>
            <a:r>
              <a:rPr lang="en-US" dirty="0"/>
              <a:t> </a:t>
            </a:r>
            <a:r>
              <a:rPr lang="en-US" dirty="0" err="1"/>
              <a:t>dự</a:t>
            </a:r>
            <a:r>
              <a:rPr lang="en-US" dirty="0"/>
              <a:t> </a:t>
            </a:r>
            <a:r>
              <a:rPr lang="en-US" dirty="0" err="1"/>
              <a:t>thảo</a:t>
            </a:r>
            <a:r>
              <a:rPr lang="en-US" dirty="0"/>
              <a:t> </a:t>
            </a:r>
            <a:r>
              <a:rPr lang="en-US" dirty="0" err="1"/>
              <a:t>sổ</a:t>
            </a:r>
            <a:r>
              <a:rPr lang="en-US" dirty="0"/>
              <a:t> </a:t>
            </a:r>
            <a:r>
              <a:rPr lang="en-US" dirty="0" err="1"/>
              <a:t>tay</a:t>
            </a:r>
            <a:r>
              <a:rPr lang="en-US" dirty="0"/>
              <a:t> ATSH </a:t>
            </a:r>
            <a:r>
              <a:rPr lang="en-US" dirty="0" err="1"/>
              <a:t>và</a:t>
            </a:r>
            <a:r>
              <a:rPr lang="en-US" dirty="0"/>
              <a:t> </a:t>
            </a:r>
            <a:r>
              <a:rPr lang="en-US" dirty="0" err="1"/>
              <a:t>dự</a:t>
            </a:r>
            <a:r>
              <a:rPr lang="en-US" dirty="0"/>
              <a:t> </a:t>
            </a:r>
            <a:r>
              <a:rPr lang="en-US" dirty="0" err="1"/>
              <a:t>kiến</a:t>
            </a:r>
            <a:r>
              <a:rPr lang="en-US" dirty="0"/>
              <a:t> </a:t>
            </a:r>
            <a:r>
              <a:rPr lang="en-US" dirty="0" err="1"/>
              <a:t>nộp</a:t>
            </a:r>
            <a:r>
              <a:rPr lang="en-US" dirty="0"/>
              <a:t> </a:t>
            </a:r>
            <a:r>
              <a:rPr lang="en-US" dirty="0" err="1"/>
              <a:t>cho</a:t>
            </a:r>
            <a:r>
              <a:rPr lang="en-US" dirty="0"/>
              <a:t> BQL (</a:t>
            </a:r>
            <a:r>
              <a:rPr lang="en-US" dirty="0" err="1"/>
              <a:t>đại</a:t>
            </a:r>
            <a:r>
              <a:rPr lang="en-US" dirty="0"/>
              <a:t> </a:t>
            </a:r>
            <a:r>
              <a:rPr lang="en-US" dirty="0" err="1"/>
              <a:t>diện</a:t>
            </a:r>
            <a:r>
              <a:rPr lang="en-US" dirty="0"/>
              <a:t> </a:t>
            </a:r>
            <a:r>
              <a:rPr lang="en-US" dirty="0" err="1"/>
              <a:t>là</a:t>
            </a:r>
            <a:r>
              <a:rPr lang="en-US" dirty="0"/>
              <a:t> </a:t>
            </a:r>
            <a:r>
              <a:rPr lang="en-US" dirty="0" err="1"/>
              <a:t>Cục</a:t>
            </a:r>
            <a:r>
              <a:rPr lang="en-US" dirty="0"/>
              <a:t> CN) </a:t>
            </a:r>
            <a:r>
              <a:rPr lang="en-US" dirty="0" err="1"/>
              <a:t>vào</a:t>
            </a:r>
            <a:r>
              <a:rPr lang="en-US" dirty="0"/>
              <a:t> 5/2023</a:t>
            </a:r>
          </a:p>
          <a:p>
            <a:endParaRPr lang="en-US" dirty="0"/>
          </a:p>
        </p:txBody>
      </p:sp>
      <p:pic>
        <p:nvPicPr>
          <p:cNvPr id="4" name="Picture 3">
            <a:extLst>
              <a:ext uri="{FF2B5EF4-FFF2-40B4-BE49-F238E27FC236}">
                <a16:creationId xmlns:a16="http://schemas.microsoft.com/office/drawing/2014/main" id="{121895F9-EAFB-FFBD-6250-81CD7A1EC6E0}"/>
              </a:ext>
            </a:extLst>
          </p:cNvPr>
          <p:cNvPicPr>
            <a:picLocks noChangeAspect="1"/>
          </p:cNvPicPr>
          <p:nvPr/>
        </p:nvPicPr>
        <p:blipFill>
          <a:blip r:embed="rId2"/>
          <a:stretch>
            <a:fillRect/>
          </a:stretch>
        </p:blipFill>
        <p:spPr>
          <a:xfrm>
            <a:off x="7296151" y="2095500"/>
            <a:ext cx="4713686" cy="3295650"/>
          </a:xfrm>
          <a:prstGeom prst="rect">
            <a:avLst/>
          </a:prstGeom>
        </p:spPr>
      </p:pic>
    </p:spTree>
    <p:extLst>
      <p:ext uri="{BB962C8B-B14F-4D97-AF65-F5344CB8AC3E}">
        <p14:creationId xmlns:p14="http://schemas.microsoft.com/office/powerpoint/2010/main" val="286047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err="1">
                <a:solidFill>
                  <a:srgbClr val="0000FF"/>
                </a:solidFill>
              </a:rPr>
              <a:t>Đào</a:t>
            </a:r>
            <a:r>
              <a:rPr lang="en-US" b="1" dirty="0">
                <a:solidFill>
                  <a:srgbClr val="0000FF"/>
                </a:solidFill>
              </a:rPr>
              <a:t> </a:t>
            </a:r>
            <a:r>
              <a:rPr lang="en-US" b="1" dirty="0" err="1">
                <a:solidFill>
                  <a:srgbClr val="0000FF"/>
                </a:solidFill>
              </a:rPr>
              <a:t>tạo</a:t>
            </a:r>
            <a:r>
              <a:rPr lang="en-US" b="1" dirty="0">
                <a:solidFill>
                  <a:srgbClr val="0000FF"/>
                </a:solidFill>
              </a:rPr>
              <a:t> </a:t>
            </a:r>
            <a:r>
              <a:rPr lang="en-US" b="1" dirty="0" err="1">
                <a:solidFill>
                  <a:srgbClr val="0000FF"/>
                </a:solidFill>
              </a:rPr>
              <a:t>Hệ</a:t>
            </a:r>
            <a:r>
              <a:rPr lang="en-US" b="1" dirty="0">
                <a:solidFill>
                  <a:srgbClr val="0000FF"/>
                </a:solidFill>
              </a:rPr>
              <a:t> </a:t>
            </a:r>
            <a:r>
              <a:rPr lang="en-US" b="1" dirty="0" err="1">
                <a:solidFill>
                  <a:srgbClr val="0000FF"/>
                </a:solidFill>
              </a:rPr>
              <a:t>thống</a:t>
            </a:r>
            <a:r>
              <a:rPr lang="en-US" b="1" dirty="0">
                <a:solidFill>
                  <a:srgbClr val="0000FF"/>
                </a:solidFill>
              </a:rPr>
              <a:t> QLCL ISO 9001:2015 </a:t>
            </a:r>
            <a:r>
              <a:rPr lang="en-US" b="1" dirty="0" err="1">
                <a:solidFill>
                  <a:srgbClr val="0000FF"/>
                </a:solidFill>
              </a:rPr>
              <a:t>và</a:t>
            </a:r>
            <a:r>
              <a:rPr lang="en-US" b="1" dirty="0">
                <a:solidFill>
                  <a:srgbClr val="0000FF"/>
                </a:solidFill>
              </a:rPr>
              <a:t> </a:t>
            </a:r>
            <a:br>
              <a:rPr lang="en-US" b="1" dirty="0">
                <a:solidFill>
                  <a:srgbClr val="0000FF"/>
                </a:solidFill>
              </a:rPr>
            </a:br>
            <a:r>
              <a:rPr lang="en-US" b="1" dirty="0">
                <a:solidFill>
                  <a:srgbClr val="0000FF"/>
                </a:solidFill>
              </a:rPr>
              <a:t>ĐGV </a:t>
            </a:r>
            <a:r>
              <a:rPr lang="en-US" b="1" dirty="0" err="1">
                <a:solidFill>
                  <a:srgbClr val="0000FF"/>
                </a:solidFill>
              </a:rPr>
              <a:t>theo</a:t>
            </a:r>
            <a:r>
              <a:rPr lang="en-US" b="1" dirty="0">
                <a:solidFill>
                  <a:srgbClr val="0000FF"/>
                </a:solidFill>
              </a:rPr>
              <a:t> </a:t>
            </a:r>
            <a:r>
              <a:rPr lang="en-US" b="1" dirty="0" err="1">
                <a:solidFill>
                  <a:srgbClr val="0000FF"/>
                </a:solidFill>
              </a:rPr>
              <a:t>tiêu</a:t>
            </a:r>
            <a:r>
              <a:rPr lang="en-US" b="1" dirty="0">
                <a:solidFill>
                  <a:srgbClr val="0000FF"/>
                </a:solidFill>
              </a:rPr>
              <a:t> </a:t>
            </a:r>
            <a:r>
              <a:rPr lang="en-US" b="1" dirty="0" err="1">
                <a:solidFill>
                  <a:srgbClr val="0000FF"/>
                </a:solidFill>
              </a:rPr>
              <a:t>chuẩn</a:t>
            </a:r>
            <a:r>
              <a:rPr lang="en-US" b="1" dirty="0">
                <a:solidFill>
                  <a:srgbClr val="0000FF"/>
                </a:solidFill>
              </a:rPr>
              <a:t> WOAH</a:t>
            </a:r>
          </a:p>
        </p:txBody>
      </p:sp>
      <p:sp>
        <p:nvSpPr>
          <p:cNvPr id="3" name="Content Placeholder 2"/>
          <p:cNvSpPr>
            <a:spLocks noGrp="1"/>
          </p:cNvSpPr>
          <p:nvPr>
            <p:ph idx="1"/>
          </p:nvPr>
        </p:nvSpPr>
        <p:spPr>
          <a:xfrm>
            <a:off x="400050" y="1825625"/>
            <a:ext cx="11563350" cy="4667250"/>
          </a:xfrm>
        </p:spPr>
        <p:txBody>
          <a:bodyPr>
            <a:normAutofit/>
          </a:bodyPr>
          <a:lstStyle/>
          <a:p>
            <a:r>
              <a:rPr lang="en-US" dirty="0" err="1"/>
              <a:t>Đối</a:t>
            </a:r>
            <a:r>
              <a:rPr lang="en-US" dirty="0"/>
              <a:t> </a:t>
            </a:r>
            <a:r>
              <a:rPr lang="en-US" dirty="0" err="1"/>
              <a:t>tác</a:t>
            </a:r>
            <a:r>
              <a:rPr lang="en-US" dirty="0"/>
              <a:t> </a:t>
            </a:r>
            <a:r>
              <a:rPr lang="en-US" dirty="0" err="1"/>
              <a:t>đào</a:t>
            </a:r>
            <a:r>
              <a:rPr lang="en-US" dirty="0"/>
              <a:t> </a:t>
            </a:r>
            <a:r>
              <a:rPr lang="en-US" dirty="0" err="1"/>
              <a:t>tạo</a:t>
            </a:r>
            <a:r>
              <a:rPr lang="en-US" dirty="0"/>
              <a:t>: Trung </a:t>
            </a:r>
            <a:r>
              <a:rPr lang="en-US" dirty="0" err="1"/>
              <a:t>tâm</a:t>
            </a:r>
            <a:r>
              <a:rPr lang="en-US" dirty="0"/>
              <a:t> </a:t>
            </a:r>
            <a:r>
              <a:rPr lang="en-US" dirty="0" err="1"/>
              <a:t>Chứng</a:t>
            </a:r>
            <a:r>
              <a:rPr lang="en-US" dirty="0"/>
              <a:t> </a:t>
            </a:r>
            <a:r>
              <a:rPr lang="en-US" dirty="0" err="1"/>
              <a:t>nhận</a:t>
            </a:r>
            <a:r>
              <a:rPr lang="en-US" dirty="0"/>
              <a:t> </a:t>
            </a:r>
            <a:r>
              <a:rPr lang="en-US" dirty="0" err="1"/>
              <a:t>Phù</a:t>
            </a:r>
            <a:r>
              <a:rPr lang="en-US" dirty="0"/>
              <a:t> </a:t>
            </a:r>
            <a:r>
              <a:rPr lang="en-US" dirty="0" err="1"/>
              <a:t>hợp</a:t>
            </a:r>
            <a:r>
              <a:rPr lang="en-US" dirty="0"/>
              <a:t> (QUACERT) – </a:t>
            </a:r>
            <a:r>
              <a:rPr lang="en-US" dirty="0" err="1"/>
              <a:t>Tổng</a:t>
            </a:r>
            <a:r>
              <a:rPr lang="en-US" dirty="0"/>
              <a:t> </a:t>
            </a:r>
            <a:r>
              <a:rPr lang="en-US" dirty="0" err="1"/>
              <a:t>cục</a:t>
            </a:r>
            <a:r>
              <a:rPr lang="en-US" dirty="0"/>
              <a:t> </a:t>
            </a:r>
            <a:r>
              <a:rPr lang="en-US" dirty="0" err="1"/>
              <a:t>Tiêu</a:t>
            </a:r>
            <a:r>
              <a:rPr lang="en-US" dirty="0"/>
              <a:t> </a:t>
            </a:r>
            <a:r>
              <a:rPr lang="en-US" dirty="0" err="1"/>
              <a:t>chuẩn</a:t>
            </a:r>
            <a:r>
              <a:rPr lang="en-US" dirty="0"/>
              <a:t> </a:t>
            </a:r>
            <a:r>
              <a:rPr lang="en-US" dirty="0" err="1"/>
              <a:t>Đo</a:t>
            </a:r>
            <a:r>
              <a:rPr lang="en-US" dirty="0"/>
              <a:t> </a:t>
            </a:r>
            <a:r>
              <a:rPr lang="en-US" dirty="0" err="1"/>
              <a:t>lường</a:t>
            </a:r>
            <a:r>
              <a:rPr lang="en-US" dirty="0"/>
              <a:t> (STAMEQ)</a:t>
            </a:r>
          </a:p>
          <a:p>
            <a:r>
              <a:rPr lang="en-US" dirty="0" err="1"/>
              <a:t>Đối</a:t>
            </a:r>
            <a:r>
              <a:rPr lang="en-US" dirty="0"/>
              <a:t> </a:t>
            </a:r>
            <a:r>
              <a:rPr lang="en-US" dirty="0" err="1"/>
              <a:t>tượng</a:t>
            </a:r>
            <a:r>
              <a:rPr lang="en-US" dirty="0"/>
              <a:t> </a:t>
            </a:r>
            <a:r>
              <a:rPr lang="en-US" dirty="0" err="1"/>
              <a:t>đào</a:t>
            </a:r>
            <a:r>
              <a:rPr lang="en-US" dirty="0"/>
              <a:t> </a:t>
            </a:r>
            <a:r>
              <a:rPr lang="en-US" dirty="0" err="1"/>
              <a:t>tạo</a:t>
            </a:r>
            <a:r>
              <a:rPr lang="en-US" dirty="0"/>
              <a:t>: 15 </a:t>
            </a:r>
            <a:r>
              <a:rPr lang="en-US" dirty="0" err="1"/>
              <a:t>cán</a:t>
            </a:r>
            <a:r>
              <a:rPr lang="en-US" dirty="0"/>
              <a:t> </a:t>
            </a:r>
            <a:r>
              <a:rPr lang="en-US" dirty="0" err="1"/>
              <a:t>bộ</a:t>
            </a:r>
            <a:r>
              <a:rPr lang="en-US" dirty="0"/>
              <a:t> </a:t>
            </a:r>
            <a:r>
              <a:rPr lang="en-US" dirty="0" err="1"/>
              <a:t>thú</a:t>
            </a:r>
            <a:r>
              <a:rPr lang="en-US" dirty="0"/>
              <a:t> y </a:t>
            </a:r>
            <a:r>
              <a:rPr lang="en-US" dirty="0" err="1"/>
              <a:t>của</a:t>
            </a:r>
            <a:r>
              <a:rPr lang="en-US" dirty="0"/>
              <a:t> Chi </a:t>
            </a:r>
            <a:r>
              <a:rPr lang="en-US" dirty="0" err="1"/>
              <a:t>cục</a:t>
            </a:r>
            <a:r>
              <a:rPr lang="en-US" dirty="0"/>
              <a:t> </a:t>
            </a:r>
            <a:r>
              <a:rPr lang="en-US" dirty="0" err="1"/>
              <a:t>Thú</a:t>
            </a:r>
            <a:r>
              <a:rPr lang="en-US" dirty="0"/>
              <a:t> y </a:t>
            </a:r>
            <a:r>
              <a:rPr lang="en-US" dirty="0" err="1"/>
              <a:t>tỉnh</a:t>
            </a:r>
            <a:r>
              <a:rPr lang="en-US" dirty="0"/>
              <a:t> </a:t>
            </a:r>
            <a:r>
              <a:rPr lang="en-US" dirty="0" err="1"/>
              <a:t>Bắc</a:t>
            </a:r>
            <a:r>
              <a:rPr lang="en-US" dirty="0"/>
              <a:t> Giang, </a:t>
            </a:r>
            <a:r>
              <a:rPr lang="en-US" dirty="0" err="1"/>
              <a:t>Nghệ</a:t>
            </a:r>
            <a:r>
              <a:rPr lang="en-US" dirty="0"/>
              <a:t> An, </a:t>
            </a:r>
            <a:r>
              <a:rPr lang="en-US" dirty="0" err="1"/>
              <a:t>Đắk</a:t>
            </a:r>
            <a:r>
              <a:rPr lang="en-US" dirty="0"/>
              <a:t> </a:t>
            </a:r>
            <a:r>
              <a:rPr lang="en-US" dirty="0" err="1"/>
              <a:t>Lắk</a:t>
            </a:r>
            <a:r>
              <a:rPr lang="en-US" dirty="0"/>
              <a:t> (5 </a:t>
            </a:r>
            <a:r>
              <a:rPr lang="en-US" dirty="0" err="1"/>
              <a:t>học</a:t>
            </a:r>
            <a:r>
              <a:rPr lang="en-US" dirty="0"/>
              <a:t> </a:t>
            </a:r>
            <a:r>
              <a:rPr lang="en-US" dirty="0" err="1"/>
              <a:t>viên</a:t>
            </a:r>
            <a:r>
              <a:rPr lang="en-US" dirty="0"/>
              <a:t>/</a:t>
            </a:r>
            <a:r>
              <a:rPr lang="en-US" dirty="0" err="1"/>
              <a:t>tỉnh</a:t>
            </a:r>
            <a:r>
              <a:rPr lang="en-US" dirty="0"/>
              <a:t>) </a:t>
            </a:r>
            <a:r>
              <a:rPr lang="en-US" dirty="0" err="1"/>
              <a:t>và</a:t>
            </a:r>
            <a:r>
              <a:rPr lang="en-US" dirty="0"/>
              <a:t> 05 </a:t>
            </a:r>
            <a:r>
              <a:rPr lang="en-US" dirty="0" err="1"/>
              <a:t>cán</a:t>
            </a:r>
            <a:r>
              <a:rPr lang="en-US" dirty="0"/>
              <a:t> </a:t>
            </a:r>
            <a:r>
              <a:rPr lang="en-US" dirty="0" err="1"/>
              <a:t>bộ</a:t>
            </a:r>
            <a:r>
              <a:rPr lang="en-US" dirty="0"/>
              <a:t> </a:t>
            </a:r>
            <a:r>
              <a:rPr lang="en-US" dirty="0" err="1"/>
              <a:t>của</a:t>
            </a:r>
            <a:r>
              <a:rPr lang="en-US" dirty="0"/>
              <a:t> </a:t>
            </a:r>
            <a:r>
              <a:rPr lang="en-US" dirty="0" err="1"/>
              <a:t>Cục</a:t>
            </a:r>
            <a:r>
              <a:rPr lang="en-US" dirty="0"/>
              <a:t> </a:t>
            </a:r>
            <a:r>
              <a:rPr lang="en-US" dirty="0" err="1"/>
              <a:t>Chăn</a:t>
            </a:r>
            <a:r>
              <a:rPr lang="en-US" dirty="0"/>
              <a:t> </a:t>
            </a:r>
            <a:r>
              <a:rPr lang="en-US" dirty="0" err="1"/>
              <a:t>nuôi</a:t>
            </a:r>
            <a:r>
              <a:rPr lang="en-US" dirty="0"/>
              <a:t>.</a:t>
            </a:r>
          </a:p>
          <a:p>
            <a:r>
              <a:rPr lang="en-US" dirty="0" err="1"/>
              <a:t>Hình</a:t>
            </a:r>
            <a:r>
              <a:rPr lang="en-US" dirty="0"/>
              <a:t> </a:t>
            </a:r>
            <a:r>
              <a:rPr lang="en-US" dirty="0" err="1"/>
              <a:t>thức</a:t>
            </a:r>
            <a:r>
              <a:rPr lang="en-US" dirty="0"/>
              <a:t> </a:t>
            </a:r>
            <a:r>
              <a:rPr lang="en-US" dirty="0" err="1"/>
              <a:t>đào</a:t>
            </a:r>
            <a:r>
              <a:rPr lang="en-US" dirty="0"/>
              <a:t> </a:t>
            </a:r>
            <a:r>
              <a:rPr lang="en-US" dirty="0" err="1"/>
              <a:t>tạo</a:t>
            </a:r>
            <a:r>
              <a:rPr lang="en-US" dirty="0"/>
              <a:t>: </a:t>
            </a:r>
            <a:r>
              <a:rPr lang="en-US" dirty="0" err="1"/>
              <a:t>Bài</a:t>
            </a:r>
            <a:r>
              <a:rPr lang="en-US" dirty="0"/>
              <a:t> </a:t>
            </a:r>
            <a:r>
              <a:rPr lang="en-US" dirty="0" err="1"/>
              <a:t>giảng</a:t>
            </a:r>
            <a:r>
              <a:rPr lang="en-US" dirty="0"/>
              <a:t> (Lecturing); </a:t>
            </a:r>
            <a:r>
              <a:rPr lang="en-US" dirty="0" err="1"/>
              <a:t>Trao</a:t>
            </a:r>
            <a:r>
              <a:rPr lang="en-US" dirty="0"/>
              <a:t> </a:t>
            </a:r>
            <a:r>
              <a:rPr lang="en-US" dirty="0" err="1"/>
              <a:t>đổi</a:t>
            </a:r>
            <a:r>
              <a:rPr lang="en-US" dirty="0"/>
              <a:t>, </a:t>
            </a:r>
            <a:r>
              <a:rPr lang="en-US" dirty="0" err="1"/>
              <a:t>thảo</a:t>
            </a:r>
            <a:r>
              <a:rPr lang="en-US" dirty="0"/>
              <a:t> </a:t>
            </a:r>
            <a:r>
              <a:rPr lang="en-US" dirty="0" err="1"/>
              <a:t>luận</a:t>
            </a:r>
            <a:r>
              <a:rPr lang="en-US" dirty="0"/>
              <a:t> (Group Discussion); </a:t>
            </a:r>
            <a:r>
              <a:rPr lang="en-US" dirty="0" err="1"/>
              <a:t>Bài</a:t>
            </a:r>
            <a:r>
              <a:rPr lang="en-US" dirty="0"/>
              <a:t> </a:t>
            </a:r>
            <a:r>
              <a:rPr lang="en-US" dirty="0" err="1"/>
              <a:t>tập</a:t>
            </a:r>
            <a:r>
              <a:rPr lang="en-US" dirty="0"/>
              <a:t> </a:t>
            </a:r>
            <a:r>
              <a:rPr lang="en-US" dirty="0" err="1"/>
              <a:t>tình</a:t>
            </a:r>
            <a:r>
              <a:rPr lang="en-US" dirty="0"/>
              <a:t> </a:t>
            </a:r>
            <a:r>
              <a:rPr lang="en-US" dirty="0" err="1"/>
              <a:t>huống</a:t>
            </a:r>
            <a:r>
              <a:rPr lang="en-US" dirty="0"/>
              <a:t> (Case study); </a:t>
            </a:r>
            <a:r>
              <a:rPr lang="en-US" dirty="0" err="1"/>
              <a:t>bài</a:t>
            </a:r>
            <a:r>
              <a:rPr lang="en-US" dirty="0"/>
              <a:t> </a:t>
            </a:r>
            <a:r>
              <a:rPr lang="en-US" dirty="0" err="1"/>
              <a:t>kiểm</a:t>
            </a:r>
            <a:r>
              <a:rPr lang="en-US" dirty="0"/>
              <a:t> </a:t>
            </a:r>
            <a:r>
              <a:rPr lang="en-US" dirty="0" err="1"/>
              <a:t>tra</a:t>
            </a:r>
            <a:r>
              <a:rPr lang="en-US" dirty="0"/>
              <a:t> (Examination)</a:t>
            </a:r>
          </a:p>
          <a:p>
            <a:r>
              <a:rPr lang="en-US" dirty="0" err="1"/>
              <a:t>Nội</a:t>
            </a:r>
            <a:r>
              <a:rPr lang="en-US" dirty="0"/>
              <a:t> dung (18 modules): 1. </a:t>
            </a:r>
            <a:r>
              <a:rPr lang="en-US" dirty="0" err="1"/>
              <a:t>Nhận</a:t>
            </a:r>
            <a:r>
              <a:rPr lang="en-US" dirty="0"/>
              <a:t> </a:t>
            </a:r>
            <a:r>
              <a:rPr lang="en-US" dirty="0" err="1"/>
              <a:t>thức</a:t>
            </a:r>
            <a:r>
              <a:rPr lang="en-US" dirty="0"/>
              <a:t> </a:t>
            </a:r>
            <a:r>
              <a:rPr lang="en-US" dirty="0" err="1"/>
              <a:t>về</a:t>
            </a:r>
            <a:r>
              <a:rPr lang="en-US" dirty="0"/>
              <a:t> </a:t>
            </a:r>
            <a:r>
              <a:rPr lang="en-US" dirty="0" err="1"/>
              <a:t>Hệ</a:t>
            </a:r>
            <a:r>
              <a:rPr lang="en-US" dirty="0"/>
              <a:t> </a:t>
            </a:r>
            <a:r>
              <a:rPr lang="en-US" dirty="0" err="1"/>
              <a:t>thống</a:t>
            </a:r>
            <a:r>
              <a:rPr lang="en-US" dirty="0"/>
              <a:t> QLCL ISO 9001:2015; 2. </a:t>
            </a:r>
            <a:r>
              <a:rPr lang="en-US" dirty="0" err="1"/>
              <a:t>Kĩ</a:t>
            </a:r>
            <a:r>
              <a:rPr lang="en-US" dirty="0"/>
              <a:t> </a:t>
            </a:r>
            <a:r>
              <a:rPr lang="en-US" dirty="0" err="1"/>
              <a:t>năng</a:t>
            </a:r>
            <a:r>
              <a:rPr lang="en-US" dirty="0"/>
              <a:t> </a:t>
            </a:r>
            <a:r>
              <a:rPr lang="en-US" dirty="0" err="1"/>
              <a:t>đánh</a:t>
            </a:r>
            <a:r>
              <a:rPr lang="en-US" dirty="0"/>
              <a:t> </a:t>
            </a:r>
            <a:r>
              <a:rPr lang="en-US" dirty="0" err="1"/>
              <a:t>giá</a:t>
            </a:r>
            <a:r>
              <a:rPr lang="en-US" dirty="0"/>
              <a:t> </a:t>
            </a:r>
            <a:r>
              <a:rPr lang="en-US" dirty="0" err="1"/>
              <a:t>viên</a:t>
            </a:r>
            <a:r>
              <a:rPr lang="en-US" dirty="0"/>
              <a:t>;</a:t>
            </a:r>
          </a:p>
          <a:p>
            <a:r>
              <a:rPr lang="en-US" dirty="0" err="1"/>
              <a:t>Thời</a:t>
            </a:r>
            <a:r>
              <a:rPr lang="en-US" dirty="0"/>
              <a:t> </a:t>
            </a:r>
            <a:r>
              <a:rPr lang="en-US" dirty="0" err="1"/>
              <a:t>gian</a:t>
            </a:r>
            <a:r>
              <a:rPr lang="en-US" dirty="0"/>
              <a:t>: 18-22/4/2023</a:t>
            </a:r>
          </a:p>
          <a:p>
            <a:r>
              <a:rPr lang="en-US" dirty="0" err="1"/>
              <a:t>Địa</a:t>
            </a:r>
            <a:r>
              <a:rPr lang="en-US" dirty="0"/>
              <a:t> </a:t>
            </a:r>
            <a:r>
              <a:rPr lang="en-US" dirty="0" err="1"/>
              <a:t>điểm</a:t>
            </a:r>
            <a:r>
              <a:rPr lang="en-US" dirty="0"/>
              <a:t>: Hà </a:t>
            </a:r>
            <a:r>
              <a:rPr lang="en-US" dirty="0" err="1"/>
              <a:t>Nội</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68822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FF"/>
                </a:solidFill>
              </a:rPr>
              <a:t>Nội dung trình bày</a:t>
            </a:r>
          </a:p>
        </p:txBody>
      </p:sp>
      <p:sp>
        <p:nvSpPr>
          <p:cNvPr id="3" name="Content Placeholder 2"/>
          <p:cNvSpPr>
            <a:spLocks noGrp="1"/>
          </p:cNvSpPr>
          <p:nvPr>
            <p:ph idx="1"/>
          </p:nvPr>
        </p:nvSpPr>
        <p:spPr>
          <a:solidFill>
            <a:schemeClr val="accent6">
              <a:lumMod val="20000"/>
              <a:lumOff val="80000"/>
            </a:schemeClr>
          </a:solidFill>
        </p:spPr>
        <p:txBody>
          <a:bodyPr/>
          <a:lstStyle/>
          <a:p>
            <a:pPr marL="514350" indent="-514350">
              <a:buAutoNum type="arabicPeriod"/>
            </a:pPr>
            <a:endParaRPr lang="en-US"/>
          </a:p>
          <a:p>
            <a:pPr marL="514350" indent="-514350">
              <a:buAutoNum type="arabicPeriod"/>
            </a:pPr>
            <a:r>
              <a:rPr lang="en-US"/>
              <a:t>Giới thiệu các nội dung hoạt động theo MOU</a:t>
            </a:r>
          </a:p>
          <a:p>
            <a:pPr marL="514350" indent="-514350">
              <a:buAutoNum type="arabicPeriod"/>
            </a:pPr>
            <a:r>
              <a:rPr lang="en-US"/>
              <a:t>Lựa chọn các Công ty tham gia mô hình thí điểm</a:t>
            </a:r>
          </a:p>
          <a:p>
            <a:pPr marL="514350" indent="-514350">
              <a:buAutoNum type="arabicPeriod"/>
            </a:pPr>
            <a:r>
              <a:rPr lang="en-US"/>
              <a:t>Thành lập Tổ Công tác Công tư  để triển khai chương trình</a:t>
            </a:r>
          </a:p>
          <a:p>
            <a:pPr marL="514350" indent="-514350">
              <a:buAutoNum type="arabicPeriod"/>
            </a:pPr>
            <a:r>
              <a:rPr lang="en-US"/>
              <a:t>Tập huấn ban đầu về Bộ tiêu chí theo WOAH (OIE)</a:t>
            </a:r>
          </a:p>
          <a:p>
            <a:pPr marL="514350" indent="-514350">
              <a:buAutoNum type="arabicPeriod"/>
            </a:pPr>
            <a:r>
              <a:rPr lang="en-US"/>
              <a:t>Kết quả bước đầu xây dựng Sổ tay ATSH tại các doanh nghiệp mô hình</a:t>
            </a:r>
          </a:p>
          <a:p>
            <a:pPr marL="514350" indent="-514350">
              <a:buAutoNum type="arabicPeriod"/>
            </a:pPr>
            <a:r>
              <a:rPr lang="en-US"/>
              <a:t>Chọn Đối tác đào tạo ISO và tổ chức lớp tập huấn</a:t>
            </a:r>
          </a:p>
          <a:p>
            <a:pPr marL="514350" indent="-514350">
              <a:buAutoNum type="arabicPeriod"/>
            </a:pPr>
            <a:endParaRPr lang="en-US"/>
          </a:p>
        </p:txBody>
      </p:sp>
    </p:spTree>
    <p:extLst>
      <p:ext uri="{BB962C8B-B14F-4D97-AF65-F5344CB8AC3E}">
        <p14:creationId xmlns:p14="http://schemas.microsoft.com/office/powerpoint/2010/main" val="2280208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FF"/>
                </a:solidFill>
              </a:rPr>
              <a:t>Nội dung bản ghi nhớ giữa Bộ Nông nghiệp và PTNT với tổ chức IFC (1)</a:t>
            </a:r>
          </a:p>
        </p:txBody>
      </p:sp>
      <p:sp>
        <p:nvSpPr>
          <p:cNvPr id="3" name="Content Placeholder 2"/>
          <p:cNvSpPr>
            <a:spLocks noGrp="1"/>
          </p:cNvSpPr>
          <p:nvPr>
            <p:ph idx="1"/>
          </p:nvPr>
        </p:nvSpPr>
        <p:spPr>
          <a:solidFill>
            <a:schemeClr val="accent4">
              <a:lumMod val="20000"/>
              <a:lumOff val="80000"/>
            </a:schemeClr>
          </a:solidFill>
        </p:spPr>
        <p:txBody>
          <a:bodyPr>
            <a:normAutofit fontScale="77500" lnSpcReduction="20000"/>
          </a:bodyPr>
          <a:lstStyle/>
          <a:p>
            <a:pPr marL="0" lvl="0" indent="0">
              <a:buNone/>
            </a:pPr>
            <a:r>
              <a:rPr lang="en-US"/>
              <a:t>2.1. Hỗ trợ khảo sát thực tế, rà soát, nghiên cứu, đề xuất nội dung sửa đổi, xây dựng các văn bản pháp luật để thúc đẩy chăn nuôi an toàn sinh học để phòng chống dịch bệnh, tập trung vào DTLCP, cụ thể: </a:t>
            </a:r>
          </a:p>
          <a:p>
            <a:pPr lvl="0">
              <a:buFont typeface="Wingdings" panose="05000000000000000000" pitchFamily="2" charset="2"/>
              <a:buChar char="§"/>
            </a:pPr>
            <a:r>
              <a:rPr lang="en-US"/>
              <a:t>Khảo sát thực tế, đánh giá kết quả thực hiện chính sách, pháp luật, tiêu chuẩn và quy chuẩn kỹ thuật, quy trình, v.v liên quan đến việc thúc đẩy chăn nuôi an toàn sinh học để phòng chống DTLCP trên tất cả các khâu của quá trình chăn nuôi từ con giống, thức thức ăn, qui trình chăn nuôi, quản lý chất thải, vận chuyển, giết mổ, chế biến, tiêu thụ trên thị trường.  Trên cơ sở đó, xác định vướng mắc, bất cập để đề xuất sửa đổi, bổ sung và hoàn thiện trong việc phát triển chăn nuôi an toàn sinh học nhằm phòng chống DTLCP</a:t>
            </a:r>
          </a:p>
          <a:p>
            <a:pPr lvl="0">
              <a:buFont typeface="Wingdings" panose="05000000000000000000" pitchFamily="2" charset="2"/>
              <a:buChar char="§"/>
            </a:pPr>
            <a:r>
              <a:rPr lang="en-US"/>
              <a:t>Rà soát, đánh giá hiệu quả các cơ chế hỗ trợ tài chính và các biện pháp ứng phó với dịch bệnh để xác định các điểm cần khắc phục, sửa đổi trong việc thực hiện chính sách hỗ trợ chăn nuôi.</a:t>
            </a:r>
          </a:p>
          <a:p>
            <a:pPr lvl="0">
              <a:buFont typeface="Wingdings" panose="05000000000000000000" pitchFamily="2" charset="2"/>
              <a:buChar char="§"/>
            </a:pPr>
            <a:r>
              <a:rPr lang="en-US"/>
              <a:t>Đề xuất nội dung sửa đổi, bổ sung để hoàn thiện các quy định pháp luật phù hợp với yêu cầu quản lý, tình hình phát triển chăn nuôi Việt Nam và hội nhập quốc tế theo kế hoạch xây dựng văn bản quy phạm pháp luật của Chính phủ, Bộ Nông nghiệp và Phát triển nông thôn</a:t>
            </a:r>
          </a:p>
          <a:p>
            <a:pPr lvl="0">
              <a:buFont typeface="Wingdings" panose="05000000000000000000" pitchFamily="2" charset="2"/>
              <a:buChar char="§"/>
            </a:pPr>
            <a:endParaRPr lang="en-US"/>
          </a:p>
          <a:p>
            <a:endParaRPr lang="en-US"/>
          </a:p>
        </p:txBody>
      </p:sp>
    </p:spTree>
    <p:extLst>
      <p:ext uri="{BB962C8B-B14F-4D97-AF65-F5344CB8AC3E}">
        <p14:creationId xmlns:p14="http://schemas.microsoft.com/office/powerpoint/2010/main" val="18908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FF"/>
                </a:solidFill>
              </a:rPr>
              <a:t>Nội dung bản ghi nhớ giữa Bộ Nông nghiệp và PTNT với tổ chức IFC (2)</a:t>
            </a:r>
          </a:p>
        </p:txBody>
      </p:sp>
      <p:sp>
        <p:nvSpPr>
          <p:cNvPr id="3" name="Content Placeholder 2"/>
          <p:cNvSpPr>
            <a:spLocks noGrp="1"/>
          </p:cNvSpPr>
          <p:nvPr>
            <p:ph idx="1"/>
          </p:nvPr>
        </p:nvSpPr>
        <p:spPr>
          <a:solidFill>
            <a:schemeClr val="accent4">
              <a:lumMod val="20000"/>
              <a:lumOff val="80000"/>
            </a:schemeClr>
          </a:solidFill>
        </p:spPr>
        <p:txBody>
          <a:bodyPr>
            <a:normAutofit fontScale="85000" lnSpcReduction="10000"/>
          </a:bodyPr>
          <a:lstStyle/>
          <a:p>
            <a:pPr marL="0" indent="0">
              <a:buNone/>
            </a:pPr>
            <a:r>
              <a:rPr lang="en-US"/>
              <a:t>2.2. Hỗ trợ xây dựng mô hình thí điểm cụm chăn nuôi an toàn sinh học không dịch bệnh theo tiêu chuẩn quốc tế tại một số địa phương và doanh nghiệp, cụ thể:</a:t>
            </a:r>
          </a:p>
          <a:p>
            <a:pPr lvl="0"/>
            <a:r>
              <a:rPr lang="en-US"/>
              <a:t> Nghiên cứu quy trình xây dựng và vận hành cụm chăn nuôi an toàn sinh học (CNATSH) không dịch bệnh dựa trên hướng dẫn của tổ chức thú y thế giới (OIE) để xây dựng mô hình phù hợp với điều kiện thực tiễn của Việt Nam</a:t>
            </a:r>
          </a:p>
          <a:p>
            <a:pPr lvl="0"/>
            <a:r>
              <a:rPr lang="en-US"/>
              <a:t> Xây dựng bộ tiêu chí về chăn nuôi an toàn sinh học để lựa chọn các công ty và địa phương tham gia chương trình thí điểm</a:t>
            </a:r>
          </a:p>
          <a:p>
            <a:pPr lvl="0"/>
            <a:r>
              <a:rPr lang="en-US"/>
              <a:t> Điều phối, giám sát và hỗ trợ thực hiện chương trình thí điểm  </a:t>
            </a:r>
          </a:p>
          <a:p>
            <a:pPr lvl="0"/>
            <a:r>
              <a:rPr lang="en-US"/>
              <a:t> Tổ chức đào tạo, tập huấn để vận hành mô hình thí điểm cho các thành phần tham gia </a:t>
            </a:r>
          </a:p>
          <a:p>
            <a:pPr lvl="0"/>
            <a:r>
              <a:rPr lang="en-US"/>
              <a:t> Sử dụng kết quả kết quả thực tiễn tại mô hình thí điểm để làm căn cứ cho các đề xuất chính sách</a:t>
            </a:r>
          </a:p>
        </p:txBody>
      </p:sp>
    </p:spTree>
    <p:extLst>
      <p:ext uri="{BB962C8B-B14F-4D97-AF65-F5344CB8AC3E}">
        <p14:creationId xmlns:p14="http://schemas.microsoft.com/office/powerpoint/2010/main" val="1170809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FF"/>
                </a:solidFill>
              </a:rPr>
              <a:t>Nội dung bản ghi nhớ giữa Bộ Nông nghiệp và PTNT với tổ chức IFC (3)</a:t>
            </a:r>
          </a:p>
        </p:txBody>
      </p:sp>
      <p:sp>
        <p:nvSpPr>
          <p:cNvPr id="3" name="Content Placeholder 2"/>
          <p:cNvSpPr>
            <a:spLocks noGrp="1"/>
          </p:cNvSpPr>
          <p:nvPr>
            <p:ph idx="1"/>
          </p:nvPr>
        </p:nvSpPr>
        <p:spPr>
          <a:solidFill>
            <a:schemeClr val="accent4">
              <a:lumMod val="20000"/>
              <a:lumOff val="80000"/>
            </a:schemeClr>
          </a:solidFill>
        </p:spPr>
        <p:txBody>
          <a:bodyPr/>
          <a:lstStyle/>
          <a:p>
            <a:pPr lvl="0"/>
            <a:r>
              <a:rPr lang="en-US"/>
              <a:t>C</a:t>
            </a:r>
            <a:r>
              <a:rPr lang="vi-VN"/>
              <a:t>hia sẻ kiến thức, kinh nghiệm </a:t>
            </a:r>
            <a:r>
              <a:rPr lang="en-US"/>
              <a:t>quốc tế </a:t>
            </a:r>
            <a:r>
              <a:rPr lang="vi-VN"/>
              <a:t>trong việc </a:t>
            </a:r>
            <a:r>
              <a:rPr lang="en-US"/>
              <a:t>sửa đổi, xây dựng chính sách và triển khai mô hình thí điểm</a:t>
            </a:r>
          </a:p>
          <a:p>
            <a:r>
              <a:rPr lang="en-US"/>
              <a:t>Cung cấp chuyên gia trong nước và quốc tế để  thực hiện các đánh giá, nghiên cứu, thảo luận kỹ thuật cần thiết trong quá trình thực hiện hợp tác.</a:t>
            </a:r>
          </a:p>
          <a:p>
            <a:r>
              <a:rPr lang="en-US"/>
              <a:t>Tổ chức khảo sát thực tế, đồng tổ chức  hội nghị, hội thảo, tham vấn, tập huấn nâng cao năng lực cho cán bộ Bộ NNPTNT và các đối tác tham gia để đảm bảo cho sự thành công của hợp tác và tiếp tục duy trì thành quả sau khi hợp tác kết thúc.</a:t>
            </a:r>
          </a:p>
          <a:p>
            <a:endParaRPr lang="en-US"/>
          </a:p>
        </p:txBody>
      </p:sp>
    </p:spTree>
    <p:extLst>
      <p:ext uri="{BB962C8B-B14F-4D97-AF65-F5344CB8AC3E}">
        <p14:creationId xmlns:p14="http://schemas.microsoft.com/office/powerpoint/2010/main" val="168773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0000FF"/>
                </a:solidFill>
              </a:rPr>
              <a:t>Nội dung bản ghi nhớ giữa Bộ Nông nghiệp và PTNT với tổ chức IFC (4)</a:t>
            </a:r>
          </a:p>
        </p:txBody>
      </p:sp>
      <p:sp>
        <p:nvSpPr>
          <p:cNvPr id="3" name="Content Placeholder 2"/>
          <p:cNvSpPr>
            <a:spLocks noGrp="1"/>
          </p:cNvSpPr>
          <p:nvPr>
            <p:ph idx="1"/>
          </p:nvPr>
        </p:nvSpPr>
        <p:spPr>
          <a:xfrm>
            <a:off x="838200" y="1825625"/>
            <a:ext cx="10515600" cy="2161159"/>
          </a:xfrm>
          <a:solidFill>
            <a:schemeClr val="accent4">
              <a:lumMod val="20000"/>
              <a:lumOff val="80000"/>
            </a:schemeClr>
          </a:solidFill>
        </p:spPr>
        <p:txBody>
          <a:bodyPr>
            <a:normAutofit fontScale="92500" lnSpcReduction="20000"/>
          </a:bodyPr>
          <a:lstStyle/>
          <a:p>
            <a:pPr marL="0" indent="0">
              <a:buNone/>
            </a:pPr>
            <a:r>
              <a:rPr lang="vi-VN" b="1"/>
              <a:t>Sản phẩm cụ thể</a:t>
            </a:r>
            <a:r>
              <a:rPr lang="en-US" b="1"/>
              <a:t>:</a:t>
            </a:r>
          </a:p>
          <a:p>
            <a:r>
              <a:rPr lang="vi-VN"/>
              <a:t>Ít nhất 2 hoặc 3 cải tiến chính sách, quy định, quy trình mới được ban hành để thúc đẩy chăn nuôi an toàn sinh học để phòng chống DTLCP.</a:t>
            </a:r>
            <a:endParaRPr lang="en-US"/>
          </a:p>
          <a:p>
            <a:r>
              <a:rPr lang="vi-VN"/>
              <a:t>Ít nhất một mô hình chăn nuôi ATSH có sự tham gia của nhà nước và tư nhân được xây dựng và vận hành.</a:t>
            </a:r>
            <a:endParaRPr lang="en-US"/>
          </a:p>
        </p:txBody>
      </p:sp>
      <p:sp>
        <p:nvSpPr>
          <p:cNvPr id="4" name="Content Placeholder 2"/>
          <p:cNvSpPr txBox="1">
            <a:spLocks/>
          </p:cNvSpPr>
          <p:nvPr/>
        </p:nvSpPr>
        <p:spPr>
          <a:xfrm>
            <a:off x="984504" y="4524057"/>
            <a:ext cx="10515600" cy="2161159"/>
          </a:xfrm>
          <a:prstGeom prst="rect">
            <a:avLst/>
          </a:prstGeom>
          <a:solidFill>
            <a:schemeClr val="accent4">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a:t>Điều phối</a:t>
            </a:r>
          </a:p>
          <a:p>
            <a:r>
              <a:rPr lang="en-US"/>
              <a:t>Đầu mối điều phối chung của Biên bản Ghi nhớ là Vụ Hợp tác Quốc tế, (Chịu trách nhiệm  là kênh liên lạc, điều phối các cuộc họp định kỳ 2 năm /lần)</a:t>
            </a:r>
          </a:p>
          <a:p>
            <a:r>
              <a:rPr lang="en-US"/>
              <a:t>Cơ quan đầu mối kỹ thuật là Cục Chăn nuôi</a:t>
            </a:r>
          </a:p>
          <a:p>
            <a:pPr marL="0" indent="0">
              <a:buFont typeface="Arial" panose="020B0604020202020204" pitchFamily="34" charset="0"/>
              <a:buNone/>
            </a:pPr>
            <a:endParaRPr lang="en-US"/>
          </a:p>
        </p:txBody>
      </p:sp>
    </p:spTree>
    <p:extLst>
      <p:ext uri="{BB962C8B-B14F-4D97-AF65-F5344CB8AC3E}">
        <p14:creationId xmlns:p14="http://schemas.microsoft.com/office/powerpoint/2010/main" val="99857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03864" cy="1325563"/>
          </a:xfrm>
        </p:spPr>
        <p:txBody>
          <a:bodyPr>
            <a:normAutofit/>
          </a:bodyPr>
          <a:lstStyle/>
          <a:p>
            <a:r>
              <a:rPr lang="en-US" b="1">
                <a:solidFill>
                  <a:srgbClr val="0000FF"/>
                </a:solidFill>
              </a:rPr>
              <a:t>Lựa chọn các Công ty tham gia mô hình thí điểm</a:t>
            </a:r>
          </a:p>
        </p:txBody>
      </p:sp>
      <p:sp>
        <p:nvSpPr>
          <p:cNvPr id="4" name="Content Placeholder 3"/>
          <p:cNvSpPr>
            <a:spLocks noGrp="1"/>
          </p:cNvSpPr>
          <p:nvPr>
            <p:ph sz="half" idx="1"/>
          </p:nvPr>
        </p:nvSpPr>
        <p:spPr>
          <a:solidFill>
            <a:schemeClr val="accent2">
              <a:lumMod val="20000"/>
              <a:lumOff val="80000"/>
            </a:schemeClr>
          </a:solidFill>
        </p:spPr>
        <p:txBody>
          <a:bodyPr/>
          <a:lstStyle/>
          <a:p>
            <a:pPr marL="0" indent="0">
              <a:buNone/>
            </a:pPr>
            <a:r>
              <a:rPr lang="en-US" b="1">
                <a:solidFill>
                  <a:srgbClr val="0000FF"/>
                </a:solidFill>
              </a:rPr>
              <a:t>Tiêu chí lựa chọn các công ty:</a:t>
            </a:r>
          </a:p>
          <a:p>
            <a:pPr marL="514350" indent="-514350">
              <a:buFont typeface="+mj-lt"/>
              <a:buAutoNum type="arabicPeriod"/>
            </a:pPr>
            <a:r>
              <a:rPr lang="en-US"/>
              <a:t>Các Doanh nghiệp chăn nuôi lợn có quy mô lớn</a:t>
            </a:r>
          </a:p>
          <a:p>
            <a:pPr marL="514350" indent="-514350">
              <a:buFont typeface="+mj-lt"/>
              <a:buAutoNum type="arabicPeriod"/>
            </a:pPr>
            <a:r>
              <a:rPr lang="en-US"/>
              <a:t>Có hệ thống quản lý chuyên nghiệp, bài bản </a:t>
            </a:r>
          </a:p>
          <a:p>
            <a:pPr marL="514350" indent="-514350">
              <a:buFont typeface="+mj-lt"/>
              <a:buAutoNum type="arabicPeriod"/>
            </a:pPr>
            <a:r>
              <a:rPr lang="en-US"/>
              <a:t>Có định hướng và mong muốn xuất khẩu lợn hoặc sản phẩm thịt lợn</a:t>
            </a:r>
          </a:p>
        </p:txBody>
      </p:sp>
      <p:sp>
        <p:nvSpPr>
          <p:cNvPr id="5" name="Content Placeholder 4"/>
          <p:cNvSpPr>
            <a:spLocks noGrp="1"/>
          </p:cNvSpPr>
          <p:nvPr>
            <p:ph sz="half" idx="2"/>
          </p:nvPr>
        </p:nvSpPr>
        <p:spPr>
          <a:solidFill>
            <a:schemeClr val="accent4">
              <a:lumMod val="20000"/>
              <a:lumOff val="80000"/>
            </a:schemeClr>
          </a:solidFill>
        </p:spPr>
        <p:txBody>
          <a:bodyPr/>
          <a:lstStyle/>
          <a:p>
            <a:pPr marL="0" indent="0">
              <a:buNone/>
            </a:pPr>
            <a:r>
              <a:rPr lang="en-US" b="1">
                <a:solidFill>
                  <a:srgbClr val="0000FF"/>
                </a:solidFill>
              </a:rPr>
              <a:t>Các DN đăng ký tham gia đợt 1: </a:t>
            </a:r>
          </a:p>
          <a:p>
            <a:pPr marL="514350" indent="-514350">
              <a:buFont typeface="+mj-lt"/>
              <a:buAutoNum type="arabicPeriod"/>
            </a:pPr>
            <a:r>
              <a:rPr lang="en-US"/>
              <a:t>Công ty TNHH MNS FARM Nghệ An</a:t>
            </a:r>
          </a:p>
          <a:p>
            <a:pPr marL="514350" indent="-514350">
              <a:buFont typeface="+mj-lt"/>
              <a:buAutoNum type="arabicPeriod"/>
            </a:pPr>
            <a:r>
              <a:rPr lang="en-US"/>
              <a:t>Công ty CP phát</a:t>
            </a:r>
            <a:r>
              <a:rPr lang="vi-VN"/>
              <a:t> triển</a:t>
            </a:r>
            <a:r>
              <a:rPr lang="en-US"/>
              <a:t> Chăn nuôi Hòa Phát (Bắc Giang)</a:t>
            </a:r>
          </a:p>
          <a:p>
            <a:pPr marL="514350" indent="-514350">
              <a:buFont typeface="+mj-lt"/>
              <a:buAutoNum type="arabicPeriod"/>
            </a:pPr>
            <a:r>
              <a:rPr lang="en-US"/>
              <a:t>Công ty TNHH De Hues Genetics (Đắc Lắc)</a:t>
            </a:r>
          </a:p>
        </p:txBody>
      </p:sp>
    </p:spTree>
    <p:extLst>
      <p:ext uri="{BB962C8B-B14F-4D97-AF65-F5344CB8AC3E}">
        <p14:creationId xmlns:p14="http://schemas.microsoft.com/office/powerpoint/2010/main" val="176173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03280" cy="2295779"/>
          </a:xfrm>
        </p:spPr>
        <p:txBody>
          <a:bodyPr>
            <a:normAutofit fontScale="90000"/>
          </a:bodyPr>
          <a:lstStyle/>
          <a:p>
            <a:pPr algn="ctr"/>
            <a:r>
              <a:rPr lang="vi-VN"/>
              <a:t> </a:t>
            </a:r>
            <a:r>
              <a:rPr lang="en-US">
                <a:solidFill>
                  <a:srgbClr val="0000FF"/>
                </a:solidFill>
              </a:rPr>
              <a:t>Cục Chăn nuôi </a:t>
            </a:r>
            <a:r>
              <a:rPr lang="en-US" sz="3600">
                <a:solidFill>
                  <a:srgbClr val="0000FF"/>
                </a:solidFill>
                <a:latin typeface="Arial" panose="020B0604020202020204" pitchFamily="34" charset="0"/>
                <a:cs typeface="Arial" panose="020B0604020202020204" pitchFamily="34" charset="0"/>
              </a:rPr>
              <a:t>Phê duyệt </a:t>
            </a:r>
            <a:r>
              <a:rPr lang="vi-VN" sz="3600" b="1">
                <a:solidFill>
                  <a:srgbClr val="0000FF"/>
                </a:solidFill>
                <a:latin typeface="Arial" panose="020B0604020202020204" pitchFamily="34" charset="0"/>
                <a:cs typeface="Arial" panose="020B0604020202020204" pitchFamily="34" charset="0"/>
              </a:rPr>
              <a:t>“Khung hoạt động và Mẫu hướng dẫn an toàn sinh học” áp dụng cho nguyên mẫu 1 thuộc Chương trình phân khu thí điểm chăn nuôi an toàn sinh học và kiểm soát dịch bệnh</a:t>
            </a:r>
            <a:endParaRPr lang="en-US" sz="3600" b="1">
              <a:solidFill>
                <a:srgbClr val="0000FF"/>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2185416" y="3648456"/>
            <a:ext cx="7242047" cy="2952709"/>
          </a:xfrm>
          <a:prstGeom prst="rect">
            <a:avLst/>
          </a:prstGeom>
        </p:spPr>
      </p:pic>
      <p:sp>
        <p:nvSpPr>
          <p:cNvPr id="5" name="TextBox 4"/>
          <p:cNvSpPr txBox="1"/>
          <p:nvPr/>
        </p:nvSpPr>
        <p:spPr>
          <a:xfrm>
            <a:off x="3529584" y="2960870"/>
            <a:ext cx="4800600" cy="369332"/>
          </a:xfrm>
          <a:prstGeom prst="rect">
            <a:avLst/>
          </a:prstGeom>
          <a:solidFill>
            <a:schemeClr val="accent2">
              <a:lumMod val="20000"/>
              <a:lumOff val="80000"/>
            </a:schemeClr>
          </a:solidFill>
        </p:spPr>
        <p:txBody>
          <a:bodyPr wrap="square" rtlCol="0">
            <a:spAutoFit/>
          </a:bodyPr>
          <a:lstStyle/>
          <a:p>
            <a:r>
              <a:rPr lang="en-US" b="1">
                <a:latin typeface="Arial" panose="020B0604020202020204" pitchFamily="34" charset="0"/>
                <a:cs typeface="Arial" panose="020B0604020202020204" pitchFamily="34" charset="0"/>
              </a:rPr>
              <a:t>(</a:t>
            </a:r>
            <a:r>
              <a:rPr lang="en-US">
                <a:latin typeface="Arial" panose="020B0604020202020204" pitchFamily="34" charset="0"/>
                <a:cs typeface="Arial" panose="020B0604020202020204" pitchFamily="34" charset="0"/>
              </a:rPr>
              <a:t>QĐ 364/QĐ-CN-GVN ngày 20/10/2022)</a:t>
            </a:r>
            <a:endParaRPr lang="en-US"/>
          </a:p>
        </p:txBody>
      </p:sp>
    </p:spTree>
    <p:extLst>
      <p:ext uri="{BB962C8B-B14F-4D97-AF65-F5344CB8AC3E}">
        <p14:creationId xmlns:p14="http://schemas.microsoft.com/office/powerpoint/2010/main" val="1357944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29405"/>
            <a:ext cx="10515600" cy="1325563"/>
          </a:xfrm>
          <a:solidFill>
            <a:schemeClr val="accent2">
              <a:lumMod val="20000"/>
              <a:lumOff val="80000"/>
            </a:schemeClr>
          </a:solidFill>
        </p:spPr>
        <p:txBody>
          <a:bodyPr/>
          <a:lstStyle/>
          <a:p>
            <a:pPr algn="ctr"/>
            <a:r>
              <a:rPr lang="en-US" b="1">
                <a:solidFill>
                  <a:srgbClr val="0000FF"/>
                </a:solidFill>
              </a:rPr>
              <a:t>Thành lập Tổ Công tác Công tư</a:t>
            </a:r>
            <a:br>
              <a:rPr lang="en-US" b="1">
                <a:solidFill>
                  <a:srgbClr val="0000FF"/>
                </a:solidFill>
              </a:rPr>
            </a:br>
            <a:r>
              <a:rPr lang="en-US" b="1">
                <a:solidFill>
                  <a:srgbClr val="0000FF"/>
                </a:solidFill>
              </a:rPr>
              <a:t>(QĐ 363/QĐ-CN-GVN ngày 19/10/2022)</a:t>
            </a:r>
          </a:p>
        </p:txBody>
      </p:sp>
      <p:sp>
        <p:nvSpPr>
          <p:cNvPr id="5" name="Text Placeholder 4"/>
          <p:cNvSpPr>
            <a:spLocks noGrp="1"/>
          </p:cNvSpPr>
          <p:nvPr>
            <p:ph type="body" idx="1"/>
          </p:nvPr>
        </p:nvSpPr>
        <p:spPr>
          <a:xfrm>
            <a:off x="720916" y="1732502"/>
            <a:ext cx="5157787" cy="456819"/>
          </a:xfrm>
        </p:spPr>
        <p:txBody>
          <a:bodyPr/>
          <a:lstStyle/>
          <a:p>
            <a:r>
              <a:rPr lang="en-US"/>
              <a:t>Thành viên tổ công tác</a:t>
            </a:r>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3301442843"/>
              </p:ext>
            </p:extLst>
          </p:nvPr>
        </p:nvGraphicFramePr>
        <p:xfrm>
          <a:off x="572326" y="2344388"/>
          <a:ext cx="3933381" cy="3321685"/>
        </p:xfrm>
        <a:graphic>
          <a:graphicData uri="http://schemas.openxmlformats.org/drawingml/2006/table">
            <a:tbl>
              <a:tblPr firstRow="1" firstCol="1" bandRow="1">
                <a:tableStyleId>{5C22544A-7EE6-4342-B048-85BDC9FD1C3A}</a:tableStyleId>
              </a:tblPr>
              <a:tblGrid>
                <a:gridCol w="559271">
                  <a:extLst>
                    <a:ext uri="{9D8B030D-6E8A-4147-A177-3AD203B41FA5}">
                      <a16:colId xmlns:a16="http://schemas.microsoft.com/office/drawing/2014/main" val="2436286929"/>
                    </a:ext>
                  </a:extLst>
                </a:gridCol>
                <a:gridCol w="2426019">
                  <a:extLst>
                    <a:ext uri="{9D8B030D-6E8A-4147-A177-3AD203B41FA5}">
                      <a16:colId xmlns:a16="http://schemas.microsoft.com/office/drawing/2014/main" val="1946466022"/>
                    </a:ext>
                  </a:extLst>
                </a:gridCol>
                <a:gridCol w="948091">
                  <a:extLst>
                    <a:ext uri="{9D8B030D-6E8A-4147-A177-3AD203B41FA5}">
                      <a16:colId xmlns:a16="http://schemas.microsoft.com/office/drawing/2014/main" val="1890652564"/>
                    </a:ext>
                  </a:extLst>
                </a:gridCol>
              </a:tblGrid>
              <a:tr h="0">
                <a:tc>
                  <a:txBody>
                    <a:bodyPr/>
                    <a:lstStyle/>
                    <a:p>
                      <a:pPr algn="ctr">
                        <a:spcAft>
                          <a:spcPts val="0"/>
                        </a:spcAft>
                        <a:tabLst>
                          <a:tab pos="2282190" algn="l"/>
                        </a:tabLst>
                      </a:pPr>
                      <a:r>
                        <a:rPr lang="vi-VN" sz="1400">
                          <a:effectLst/>
                        </a:rPr>
                        <a:t>STT</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Aft>
                          <a:spcPts val="0"/>
                        </a:spcAft>
                        <a:tabLst>
                          <a:tab pos="2282190" algn="l"/>
                        </a:tabLst>
                      </a:pPr>
                      <a:r>
                        <a:rPr lang="vi-VN" sz="1400">
                          <a:effectLst/>
                        </a:rPr>
                        <a:t>Họ tên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Aft>
                          <a:spcPts val="0"/>
                        </a:spcAft>
                        <a:tabLst>
                          <a:tab pos="2282190" algn="l"/>
                        </a:tabLst>
                      </a:pPr>
                      <a:r>
                        <a:rPr lang="vi-VN" sz="1400">
                          <a:effectLst/>
                        </a:rPr>
                        <a:t>Nhiệm vụ</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3310455294"/>
                  </a:ext>
                </a:extLst>
              </a:tr>
              <a:tr h="0">
                <a:tc>
                  <a:txBody>
                    <a:bodyPr/>
                    <a:lstStyle/>
                    <a:p>
                      <a:pPr algn="ctr">
                        <a:spcBef>
                          <a:spcPts val="600"/>
                        </a:spcBef>
                        <a:spcAft>
                          <a:spcPts val="0"/>
                        </a:spcAft>
                        <a:tabLst>
                          <a:tab pos="2282190" algn="l"/>
                        </a:tabLst>
                      </a:pPr>
                      <a:r>
                        <a:rPr lang="en-US" sz="1400">
                          <a:effectLst/>
                        </a:rPr>
                        <a:t>A</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vi-VN" sz="1400">
                          <a:effectLst/>
                        </a:rPr>
                        <a:t>Thành phần nhà nước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2161047607"/>
                  </a:ext>
                </a:extLst>
              </a:tr>
              <a:tr h="334645">
                <a:tc>
                  <a:txBody>
                    <a:bodyPr/>
                    <a:lstStyle/>
                    <a:p>
                      <a:pPr algn="ctr">
                        <a:spcBef>
                          <a:spcPts val="600"/>
                        </a:spcBef>
                        <a:spcAft>
                          <a:spcPts val="0"/>
                        </a:spcAft>
                        <a:tabLst>
                          <a:tab pos="2282190" algn="l"/>
                        </a:tabLs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en-US" sz="1400">
                          <a:effectLst/>
                        </a:rPr>
                        <a:t>Ông Dương Tất Thắng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en-US" sz="1400">
                          <a:effectLst/>
                        </a:rPr>
                        <a:t>Tổ trưởng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1054775972"/>
                  </a:ext>
                </a:extLst>
              </a:tr>
              <a:tr h="0">
                <a:tc>
                  <a:txBody>
                    <a:bodyPr/>
                    <a:lstStyle/>
                    <a:p>
                      <a:pPr algn="ctr">
                        <a:spcBef>
                          <a:spcPts val="600"/>
                        </a:spcBef>
                        <a:spcAft>
                          <a:spcPts val="0"/>
                        </a:spcAft>
                        <a:tabLst>
                          <a:tab pos="2282190" algn="l"/>
                        </a:tabLs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vi-VN" sz="1400">
                          <a:effectLst/>
                        </a:rPr>
                        <a:t>Bà Phạm Thị Kim Dung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en-US"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3264418301"/>
                  </a:ext>
                </a:extLst>
              </a:tr>
              <a:tr h="0">
                <a:tc>
                  <a:txBody>
                    <a:bodyPr/>
                    <a:lstStyle/>
                    <a:p>
                      <a:pPr algn="ctr">
                        <a:spcBef>
                          <a:spcPts val="600"/>
                        </a:spcBef>
                        <a:spcAft>
                          <a:spcPts val="0"/>
                        </a:spcAft>
                        <a:tabLst>
                          <a:tab pos="2282190" algn="l"/>
                        </a:tabLs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vi-VN" sz="1400">
                          <a:effectLst/>
                        </a:rPr>
                        <a:t>Ông Võ Trọng Thành</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1294153277"/>
                  </a:ext>
                </a:extLst>
              </a:tr>
              <a:tr h="0">
                <a:tc>
                  <a:txBody>
                    <a:bodyPr/>
                    <a:lstStyle/>
                    <a:p>
                      <a:pPr algn="ctr">
                        <a:spcBef>
                          <a:spcPts val="600"/>
                        </a:spcBef>
                        <a:spcAft>
                          <a:spcPts val="0"/>
                        </a:spcAft>
                        <a:tabLst>
                          <a:tab pos="2282190" algn="l"/>
                        </a:tabLst>
                      </a:pPr>
                      <a:r>
                        <a:rPr lang="en-US" sz="1400">
                          <a:effectLst/>
                        </a:rPr>
                        <a:t>4</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vi-VN" sz="1400">
                          <a:effectLst/>
                        </a:rPr>
                        <a:t>Ông Võ Đình Chương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909070726"/>
                  </a:ext>
                </a:extLst>
              </a:tr>
              <a:tr h="0">
                <a:tc>
                  <a:txBody>
                    <a:bodyPr/>
                    <a:lstStyle/>
                    <a:p>
                      <a:pPr algn="ctr">
                        <a:spcBef>
                          <a:spcPts val="600"/>
                        </a:spcBef>
                        <a:spcAft>
                          <a:spcPts val="0"/>
                        </a:spcAft>
                        <a:tabLst>
                          <a:tab pos="2282190" algn="l"/>
                        </a:tabLst>
                      </a:pPr>
                      <a:r>
                        <a:rPr lang="en-US" sz="1400">
                          <a:effectLst/>
                        </a:rPr>
                        <a:t>5</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vi-VN" sz="1400">
                          <a:effectLst/>
                        </a:rPr>
                        <a:t>Bà Vũ Thị Phượng</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3512046840"/>
                  </a:ext>
                </a:extLst>
              </a:tr>
              <a:tr h="0">
                <a:tc>
                  <a:txBody>
                    <a:bodyPr/>
                    <a:lstStyle/>
                    <a:p>
                      <a:pPr algn="ctr">
                        <a:spcBef>
                          <a:spcPts val="600"/>
                        </a:spcBef>
                        <a:spcAft>
                          <a:spcPts val="0"/>
                        </a:spcAft>
                        <a:tabLst>
                          <a:tab pos="2282190" algn="l"/>
                        </a:tabLst>
                      </a:pPr>
                      <a:r>
                        <a:rPr lang="en-US" sz="1400">
                          <a:effectLst/>
                        </a:rPr>
                        <a:t>6</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en-US" sz="1400">
                          <a:effectLst/>
                        </a:rPr>
                        <a:t>Bà Ngô thị Kim Cúc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2053605686"/>
                  </a:ext>
                </a:extLst>
              </a:tr>
              <a:tr h="0">
                <a:tc>
                  <a:txBody>
                    <a:bodyPr/>
                    <a:lstStyle/>
                    <a:p>
                      <a:pPr algn="ctr">
                        <a:spcBef>
                          <a:spcPts val="600"/>
                        </a:spcBef>
                        <a:spcAft>
                          <a:spcPts val="0"/>
                        </a:spcAft>
                        <a:tabLst>
                          <a:tab pos="2282190" algn="l"/>
                        </a:tabLst>
                      </a:pPr>
                      <a:r>
                        <a:rPr lang="en-US" sz="1400">
                          <a:effectLst/>
                        </a:rPr>
                        <a:t>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en-US" sz="1400">
                          <a:effectLst/>
                        </a:rPr>
                        <a:t>Bà Đặng </a:t>
                      </a:r>
                      <a:r>
                        <a:rPr lang="vi-VN" sz="1400">
                          <a:effectLst/>
                        </a:rPr>
                        <a:t>T</a:t>
                      </a:r>
                      <a:r>
                        <a:rPr lang="en-US" sz="1400">
                          <a:effectLst/>
                        </a:rPr>
                        <a:t>hị Thanh Sơn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1158013448"/>
                  </a:ext>
                </a:extLst>
              </a:tr>
              <a:tr h="0">
                <a:tc>
                  <a:txBody>
                    <a:bodyPr/>
                    <a:lstStyle/>
                    <a:p>
                      <a:pPr algn="ctr">
                        <a:spcBef>
                          <a:spcPts val="600"/>
                        </a:spcBef>
                        <a:spcAft>
                          <a:spcPts val="0"/>
                        </a:spcAft>
                        <a:tabLst>
                          <a:tab pos="2282190" algn="l"/>
                        </a:tabLst>
                      </a:pPr>
                      <a:r>
                        <a:rPr lang="en-US" sz="1400">
                          <a:effectLst/>
                        </a:rPr>
                        <a:t>B</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just">
                        <a:spcBef>
                          <a:spcPts val="600"/>
                        </a:spcBef>
                        <a:spcAft>
                          <a:spcPts val="600"/>
                        </a:spcAft>
                      </a:pPr>
                      <a:r>
                        <a:rPr lang="vi-VN" sz="1400">
                          <a:effectLst/>
                        </a:rPr>
                        <a:t>Thành phần tư nhân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vi-VN"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390121450"/>
                  </a:ext>
                </a:extLst>
              </a:tr>
              <a:tr h="0">
                <a:tc>
                  <a:txBody>
                    <a:bodyPr/>
                    <a:lstStyle/>
                    <a:p>
                      <a:pPr algn="ctr">
                        <a:spcBef>
                          <a:spcPts val="600"/>
                        </a:spcBef>
                        <a:spcAft>
                          <a:spcPts val="0"/>
                        </a:spcAft>
                        <a:tabLst>
                          <a:tab pos="2282190" algn="l"/>
                        </a:tabLs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en-US" sz="1400">
                          <a:effectLst/>
                        </a:rPr>
                        <a:t>Ông Nguyễn Quốc Trung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tabLst>
                          <a:tab pos="2282190" algn="l"/>
                        </a:tabLst>
                      </a:pPr>
                      <a:r>
                        <a:rPr lang="en-US"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3748650994"/>
                  </a:ext>
                </a:extLst>
              </a:tr>
              <a:tr h="0">
                <a:tc>
                  <a:txBody>
                    <a:bodyPr/>
                    <a:lstStyle/>
                    <a:p>
                      <a:pPr algn="ctr">
                        <a:spcBef>
                          <a:spcPts val="600"/>
                        </a:spcBef>
                        <a:spcAft>
                          <a:spcPts val="0"/>
                        </a:spcAft>
                        <a:tabLst>
                          <a:tab pos="2282190" algn="l"/>
                        </a:tabLst>
                      </a:pPr>
                      <a:r>
                        <a:rPr lang="en-US" sz="1400">
                          <a:effectLst/>
                        </a:rPr>
                        <a:t>2</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en-US" sz="1400">
                          <a:effectLst/>
                        </a:rPr>
                        <a:t>Bà Nguyễn Thị Thanh Vân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pPr>
                      <a:r>
                        <a:rPr lang="en-US"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4268815740"/>
                  </a:ext>
                </a:extLst>
              </a:tr>
              <a:tr h="0">
                <a:tc>
                  <a:txBody>
                    <a:bodyPr/>
                    <a:lstStyle/>
                    <a:p>
                      <a:pPr algn="ctr">
                        <a:spcBef>
                          <a:spcPts val="600"/>
                        </a:spcBef>
                        <a:spcAft>
                          <a:spcPts val="0"/>
                        </a:spcAft>
                        <a:tabLst>
                          <a:tab pos="2282190" algn="l"/>
                        </a:tabLst>
                      </a:pPr>
                      <a:r>
                        <a:rPr lang="en-US" sz="1400">
                          <a:effectLst/>
                        </a:rPr>
                        <a:t>3</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de-DE" sz="1400">
                          <a:effectLst/>
                        </a:rPr>
                        <a:t>Ông Rick van der Linden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pPr>
                      <a:r>
                        <a:rPr lang="en-US"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967983210"/>
                  </a:ext>
                </a:extLst>
              </a:tr>
              <a:tr h="0">
                <a:tc>
                  <a:txBody>
                    <a:bodyPr/>
                    <a:lstStyle/>
                    <a:p>
                      <a:pPr algn="ctr">
                        <a:spcBef>
                          <a:spcPts val="600"/>
                        </a:spcBef>
                        <a:spcAft>
                          <a:spcPts val="0"/>
                        </a:spcAft>
                        <a:tabLst>
                          <a:tab pos="2282190" algn="l"/>
                        </a:tabLst>
                      </a:pPr>
                      <a:r>
                        <a:rPr lang="en-US" sz="1400">
                          <a:effectLst/>
                        </a:rPr>
                        <a:t>C</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vi-VN" sz="1400">
                          <a:effectLst/>
                        </a:rPr>
                        <a:t>Cơ quan tài trợ</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pPr>
                      <a:r>
                        <a:rPr lang="en-US" sz="1400">
                          <a:effectLst/>
                        </a:rPr>
                        <a:t> </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1604905019"/>
                  </a:ext>
                </a:extLst>
              </a:tr>
              <a:tr h="0">
                <a:tc>
                  <a:txBody>
                    <a:bodyPr/>
                    <a:lstStyle/>
                    <a:p>
                      <a:pPr algn="ctr">
                        <a:spcBef>
                          <a:spcPts val="600"/>
                        </a:spcBef>
                        <a:spcAft>
                          <a:spcPts val="0"/>
                        </a:spcAft>
                        <a:tabLst>
                          <a:tab pos="2282190" algn="l"/>
                        </a:tabLst>
                      </a:pPr>
                      <a:r>
                        <a:rPr lang="en-US" sz="1400">
                          <a:effectLst/>
                        </a:rPr>
                        <a:t>1</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spcBef>
                          <a:spcPts val="600"/>
                        </a:spcBef>
                        <a:spcAft>
                          <a:spcPts val="0"/>
                        </a:spcAft>
                        <a:tabLst>
                          <a:tab pos="2282190" algn="l"/>
                        </a:tabLst>
                      </a:pPr>
                      <a:r>
                        <a:rPr lang="vi-VN" sz="1400">
                          <a:effectLst/>
                        </a:rPr>
                        <a:t>Bà Phạm Hoàng Vân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tc>
                  <a:txBody>
                    <a:bodyPr/>
                    <a:lstStyle/>
                    <a:p>
                      <a:pPr algn="ctr">
                        <a:spcBef>
                          <a:spcPts val="600"/>
                        </a:spcBef>
                        <a:spcAft>
                          <a:spcPts val="0"/>
                        </a:spcAft>
                      </a:pPr>
                      <a:r>
                        <a:rPr lang="en-US" sz="1400">
                          <a:effectLst/>
                        </a:rPr>
                        <a:t>Tổ viên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1853" marR="71853" marT="0" marB="0"/>
                </a:tc>
                <a:extLst>
                  <a:ext uri="{0D108BD9-81ED-4DB2-BD59-A6C34878D82A}">
                    <a16:rowId xmlns:a16="http://schemas.microsoft.com/office/drawing/2014/main" val="668842750"/>
                  </a:ext>
                </a:extLst>
              </a:tr>
            </a:tbl>
          </a:graphicData>
        </a:graphic>
      </p:graphicFrame>
      <p:sp>
        <p:nvSpPr>
          <p:cNvPr id="6" name="Text Placeholder 5"/>
          <p:cNvSpPr>
            <a:spLocks noGrp="1"/>
          </p:cNvSpPr>
          <p:nvPr>
            <p:ph type="body" sz="quarter" idx="3"/>
          </p:nvPr>
        </p:nvSpPr>
        <p:spPr>
          <a:xfrm>
            <a:off x="5774436" y="1841849"/>
            <a:ext cx="5183188" cy="502539"/>
          </a:xfrm>
        </p:spPr>
        <p:txBody>
          <a:bodyPr/>
          <a:lstStyle/>
          <a:p>
            <a:r>
              <a:rPr lang="en-US"/>
              <a:t>Nhiệm vụ của Tổ công tác </a:t>
            </a:r>
          </a:p>
        </p:txBody>
      </p:sp>
      <p:sp>
        <p:nvSpPr>
          <p:cNvPr id="7" name="Content Placeholder 6"/>
          <p:cNvSpPr>
            <a:spLocks noGrp="1"/>
          </p:cNvSpPr>
          <p:nvPr>
            <p:ph sz="quarter" idx="4"/>
          </p:nvPr>
        </p:nvSpPr>
        <p:spPr>
          <a:xfrm>
            <a:off x="5065776" y="2453735"/>
            <a:ext cx="6289612" cy="3684588"/>
          </a:xfrm>
        </p:spPr>
        <p:txBody>
          <a:bodyPr>
            <a:normAutofit fontScale="62500" lnSpcReduction="20000"/>
          </a:bodyPr>
          <a:lstStyle/>
          <a:p>
            <a:pPr marL="514350" indent="-514350">
              <a:buFont typeface="+mj-lt"/>
              <a:buAutoNum type="arabicPeriod"/>
            </a:pPr>
            <a:r>
              <a:rPr lang="vi-VN" sz="2900"/>
              <a:t>Trình phê duyệt Báo cáo thường niên và công bố các thông tin về hoạt động và kết quả thực hiện của Chương trình. </a:t>
            </a:r>
          </a:p>
          <a:p>
            <a:pPr marL="514350" indent="-514350">
              <a:buFont typeface="+mj-lt"/>
              <a:buAutoNum type="arabicPeriod"/>
            </a:pPr>
            <a:r>
              <a:rPr lang="vi-VN" sz="2900"/>
              <a:t>Trình phê duyệt các thay đổi của Khung hoạt động và Mẫu sổ tay An toàn sinh học sử dụng trong Chương trình để phù hợp với tình hình thực hiện. </a:t>
            </a:r>
            <a:endParaRPr lang="en-US" sz="2900"/>
          </a:p>
          <a:p>
            <a:pPr marL="514350" indent="-514350">
              <a:buFont typeface="+mj-lt"/>
              <a:buAutoNum type="arabicPeriod"/>
            </a:pPr>
            <a:r>
              <a:rPr lang="vi-VN"/>
              <a:t>Xây dựng lộ trình phát triển chương trình Phân khu quốc gia bao gồm việc kết nạp thêm các công ty tham gia và xây dựng cơ chế tự chủ tài chính với việc rút dần sự hỗ trợ của IFC sau khi kết thúc dự án. </a:t>
            </a:r>
          </a:p>
          <a:p>
            <a:pPr marL="514350" indent="-514350">
              <a:buFont typeface="+mj-lt"/>
              <a:buAutoNum type="arabicPeriod"/>
            </a:pPr>
            <a:r>
              <a:rPr lang="vi-VN"/>
              <a:t>Xây dựng định hướng và trình phê duyệt các hoạt động quảng bá về chương trình Phân khu quốc gia tại các diễn đàn quốc tế </a:t>
            </a:r>
          </a:p>
          <a:p>
            <a:pPr marL="514350" indent="-514350">
              <a:buFont typeface="+mj-lt"/>
              <a:buAutoNum type="arabicPeriod"/>
            </a:pPr>
            <a:r>
              <a:rPr lang="en-US"/>
              <a:t>Rà soát và đảm bảo tuân thủ các qui định của pháp luật khi thực hiện các trách nhiệm và quyền hạn nêu trên. </a:t>
            </a:r>
          </a:p>
        </p:txBody>
      </p:sp>
    </p:spTree>
    <p:extLst>
      <p:ext uri="{BB962C8B-B14F-4D97-AF65-F5344CB8AC3E}">
        <p14:creationId xmlns:p14="http://schemas.microsoft.com/office/powerpoint/2010/main" val="34912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1696</Words>
  <Application>Microsoft Office PowerPoint</Application>
  <PresentationFormat>Widescreen</PresentationFormat>
  <Paragraphs>121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Aptos</vt:lpstr>
      <vt:lpstr>Arial</vt:lpstr>
      <vt:lpstr>Calibri</vt:lpstr>
      <vt:lpstr>Calibri Light</vt:lpstr>
      <vt:lpstr>Times New Roman</vt:lpstr>
      <vt:lpstr>Wingdings</vt:lpstr>
      <vt:lpstr>Office Theme</vt:lpstr>
      <vt:lpstr>Báo cáo triển khai Chương trình thí điểm An toàn sinh học và Kiểm soát dịch bệnh  cho ngành chăn nuôi lợn Việt Nam theo tiêu chuẩn quốc tế do IFC hỗ trợ</vt:lpstr>
      <vt:lpstr>Nội dung trình bày</vt:lpstr>
      <vt:lpstr>Nội dung bản ghi nhớ giữa Bộ Nông nghiệp và PTNT với tổ chức IFC (1)</vt:lpstr>
      <vt:lpstr>Nội dung bản ghi nhớ giữa Bộ Nông nghiệp và PTNT với tổ chức IFC (2)</vt:lpstr>
      <vt:lpstr>Nội dung bản ghi nhớ giữa Bộ Nông nghiệp và PTNT với tổ chức IFC (3)</vt:lpstr>
      <vt:lpstr>Nội dung bản ghi nhớ giữa Bộ Nông nghiệp và PTNT với tổ chức IFC (4)</vt:lpstr>
      <vt:lpstr>Lựa chọn các Công ty tham gia mô hình thí điểm</vt:lpstr>
      <vt:lpstr> Cục Chăn nuôi Phê duyệt “Khung hoạt động và Mẫu hướng dẫn an toàn sinh học” áp dụng cho nguyên mẫu 1 thuộc Chương trình phân khu thí điểm chăn nuôi an toàn sinh học và kiểm soát dịch bệnh</vt:lpstr>
      <vt:lpstr>Thành lập Tổ Công tác Công tư (QĐ 363/QĐ-CN-GVN ngày 19/10/2022)</vt:lpstr>
      <vt:lpstr>Tập huấn ban đầu về Bộ tiêu chí theo WOAH (OIE)</vt:lpstr>
      <vt:lpstr>Kết quả bước đầu xây dựng Sổ tay ATSH của các công ty tham gia Chương trình</vt:lpstr>
      <vt:lpstr>Đào tạo Hệ thống QLCL ISO 9001:2015 và  ĐGV theo tiêu chuẩn WOAH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kết quả triển khai chương trình xây dựng mô hình ATSH  theo tiêu chuẩn quốc tế</dc:title>
  <dc:creator>Thanh Vo</dc:creator>
  <cp:lastModifiedBy>APC</cp:lastModifiedBy>
  <cp:revision>16</cp:revision>
  <dcterms:created xsi:type="dcterms:W3CDTF">2023-04-13T08:37:53Z</dcterms:created>
  <dcterms:modified xsi:type="dcterms:W3CDTF">2024-03-11T02:42:06Z</dcterms:modified>
</cp:coreProperties>
</file>